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6" r:id="rId1"/>
  </p:sldMasterIdLst>
  <p:notesMasterIdLst>
    <p:notesMasterId r:id="rId58"/>
  </p:notesMasterIdLst>
  <p:sldIdLst>
    <p:sldId id="452" r:id="rId2"/>
    <p:sldId id="456" r:id="rId3"/>
    <p:sldId id="487" r:id="rId4"/>
    <p:sldId id="457" r:id="rId5"/>
    <p:sldId id="468" r:id="rId6"/>
    <p:sldId id="455" r:id="rId7"/>
    <p:sldId id="470" r:id="rId8"/>
    <p:sldId id="471" r:id="rId9"/>
    <p:sldId id="491" r:id="rId10"/>
    <p:sldId id="472" r:id="rId11"/>
    <p:sldId id="492" r:id="rId12"/>
    <p:sldId id="493" r:id="rId13"/>
    <p:sldId id="473" r:id="rId14"/>
    <p:sldId id="494" r:id="rId15"/>
    <p:sldId id="474" r:id="rId16"/>
    <p:sldId id="495" r:id="rId17"/>
    <p:sldId id="510" r:id="rId18"/>
    <p:sldId id="511" r:id="rId19"/>
    <p:sldId id="441" r:id="rId20"/>
    <p:sldId id="488" r:id="rId21"/>
    <p:sldId id="442" r:id="rId22"/>
    <p:sldId id="509" r:id="rId23"/>
    <p:sldId id="475" r:id="rId24"/>
    <p:sldId id="477" r:id="rId25"/>
    <p:sldId id="496" r:id="rId26"/>
    <p:sldId id="497" r:id="rId27"/>
    <p:sldId id="498" r:id="rId28"/>
    <p:sldId id="499" r:id="rId29"/>
    <p:sldId id="500" r:id="rId30"/>
    <p:sldId id="462" r:id="rId31"/>
    <p:sldId id="461" r:id="rId32"/>
    <p:sldId id="484" r:id="rId33"/>
    <p:sldId id="463" r:id="rId34"/>
    <p:sldId id="464" r:id="rId35"/>
    <p:sldId id="465" r:id="rId36"/>
    <p:sldId id="478" r:id="rId37"/>
    <p:sldId id="501" r:id="rId38"/>
    <p:sldId id="502" r:id="rId39"/>
    <p:sldId id="516" r:id="rId40"/>
    <p:sldId id="513" r:id="rId41"/>
    <p:sldId id="479" r:id="rId42"/>
    <p:sldId id="514" r:id="rId43"/>
    <p:sldId id="515" r:id="rId44"/>
    <p:sldId id="503" r:id="rId45"/>
    <p:sldId id="466" r:id="rId46"/>
    <p:sldId id="489" r:id="rId47"/>
    <p:sldId id="490" r:id="rId48"/>
    <p:sldId id="467" r:id="rId49"/>
    <p:sldId id="482" r:id="rId50"/>
    <p:sldId id="483" r:id="rId51"/>
    <p:sldId id="504" r:id="rId52"/>
    <p:sldId id="505" r:id="rId53"/>
    <p:sldId id="506" r:id="rId54"/>
    <p:sldId id="508" r:id="rId55"/>
    <p:sldId id="507" r:id="rId56"/>
    <p:sldId id="485" r:id="rId57"/>
  </p:sldIdLst>
  <p:sldSz cx="9144000" cy="6858000" type="screen4x3"/>
  <p:notesSz cx="7104063" cy="10234613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김 지현" initials="김지" lastIdx="2" clrIdx="0">
    <p:extLst>
      <p:ext uri="{19B8F6BF-5375-455C-9EA6-DF929625EA0E}">
        <p15:presenceInfo xmlns:p15="http://schemas.microsoft.com/office/powerpoint/2012/main" userId="871cd082bbb16fb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5FC6"/>
    <a:srgbClr val="3107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231" autoAdjust="0"/>
    <p:restoredTop sz="95220" autoAdjust="0"/>
  </p:normalViewPr>
  <p:slideViewPr>
    <p:cSldViewPr snapToGrid="0">
      <p:cViewPr varScale="1">
        <p:scale>
          <a:sx n="86" d="100"/>
          <a:sy n="86" d="100"/>
        </p:scale>
        <p:origin x="138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commentAuthors" Target="commentAuthor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023993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/>
            </a:lvl1pPr>
          </a:lstStyle>
          <a:p>
            <a:fld id="{8CEFE3E5-4A4F-4495-B869-560A55522401}" type="datetimeFigureOut">
              <a:rPr lang="ko-KR" altLang="en-US" smtClean="0"/>
              <a:t>2019-12-10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249363" y="1279525"/>
            <a:ext cx="4605337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75" tIns="49538" rIns="99075" bIns="49538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10407" y="4925408"/>
            <a:ext cx="5683250" cy="4029879"/>
          </a:xfrm>
          <a:prstGeom prst="rect">
            <a:avLst/>
          </a:prstGeom>
        </p:spPr>
        <p:txBody>
          <a:bodyPr vert="horz" lIns="99075" tIns="49538" rIns="99075" bIns="49538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023993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/>
            </a:lvl1pPr>
          </a:lstStyle>
          <a:p>
            <a:fld id="{0F5FE49A-97C4-4BF3-A93C-CD3035242E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17612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FE49A-97C4-4BF3-A93C-CD3035242EB5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02814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5FE49A-97C4-4BF3-A93C-CD3035242EB5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03790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5FE49A-97C4-4BF3-A93C-CD3035242EB5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01241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5FE49A-97C4-4BF3-A93C-CD3035242EB5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60667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5FE49A-97C4-4BF3-A93C-CD3035242EB5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94787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5FE49A-97C4-4BF3-A93C-CD3035242EB5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62070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8650" y="1471155"/>
            <a:ext cx="7772400" cy="1715105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4800" baseline="0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3573" y="4035671"/>
            <a:ext cx="6858000" cy="62117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 dirty="0"/>
              <a:t>Soojin Park</a:t>
            </a:r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E63C643C-2B41-4100-94D2-9DE0E0052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83811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Soojin Park</a:t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E63C643C-2B41-4100-94D2-9DE0E0052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76934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Soojin Park</a:t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E63C643C-2B41-4100-94D2-9DE0E0052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48878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본문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0" y="404664"/>
            <a:ext cx="9144000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3528" y="1124744"/>
            <a:ext cx="8496944" cy="5449792"/>
          </a:xfrm>
        </p:spPr>
        <p:txBody>
          <a:bodyPr/>
          <a:lstStyle>
            <a:lvl1pPr marL="228600" indent="-22860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§"/>
              <a:defRPr sz="2000" b="1"/>
            </a:lvl1pPr>
            <a:lvl2pPr>
              <a:lnSpc>
                <a:spcPct val="150000"/>
              </a:lnSpc>
              <a:defRPr sz="1800">
                <a:solidFill>
                  <a:schemeClr val="tx1"/>
                </a:solidFill>
              </a:defRPr>
            </a:lvl2pPr>
            <a:lvl3pPr>
              <a:lnSpc>
                <a:spcPct val="150000"/>
              </a:lnSpc>
              <a:defRPr sz="1600"/>
            </a:lvl3pPr>
            <a:lvl4pPr>
              <a:lnSpc>
                <a:spcPct val="150000"/>
              </a:lnSpc>
              <a:defRPr sz="1600"/>
            </a:lvl4pPr>
            <a:lvl5pPr>
              <a:lnSpc>
                <a:spcPct val="150000"/>
              </a:lnSpc>
              <a:defRPr sz="1600"/>
            </a:lvl5pPr>
          </a:lstStyle>
          <a:p>
            <a:pPr lvl="0" eaLnBrk="1" latinLnBrk="0" hangingPunct="1"/>
            <a:r>
              <a:rPr lang="ko-KR" altLang="en-US" dirty="0"/>
              <a:t>마스터 텍스트 스타일을 편집합니다</a:t>
            </a:r>
          </a:p>
          <a:p>
            <a:pPr lvl="1" eaLnBrk="1" latinLnBrk="0" hangingPunct="1"/>
            <a:r>
              <a:rPr lang="ko-KR" altLang="en-US" dirty="0"/>
              <a:t>둘째 수준</a:t>
            </a:r>
          </a:p>
          <a:p>
            <a:pPr lvl="2" eaLnBrk="1" latinLnBrk="0" hangingPunct="1"/>
            <a:r>
              <a:rPr lang="ko-KR" altLang="en-US" dirty="0"/>
              <a:t>셋째 수준</a:t>
            </a:r>
          </a:p>
          <a:p>
            <a:pPr lvl="3" eaLnBrk="1" latinLnBrk="0" hangingPunct="1"/>
            <a:r>
              <a:rPr lang="ko-KR" altLang="en-US" dirty="0"/>
              <a:t>넷째 수준</a:t>
            </a:r>
          </a:p>
          <a:p>
            <a:pPr lvl="4" eaLnBrk="1" latinLnBrk="0" hangingPunct="1"/>
            <a:r>
              <a:rPr lang="ko-KR" altLang="en-US" dirty="0"/>
              <a:t>다섯째 수준</a:t>
            </a:r>
            <a:endParaRPr kumimoji="0" lang="en-US" dirty="0"/>
          </a:p>
        </p:txBody>
      </p:sp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251520" y="394668"/>
            <a:ext cx="8640960" cy="514052"/>
          </a:xfrm>
        </p:spPr>
        <p:txBody>
          <a:bodyPr>
            <a:normAutofit/>
          </a:bodyPr>
          <a:lstStyle>
            <a:lvl1pPr algn="l">
              <a:defRPr sz="2600" b="1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450619"/>
            <a:ext cx="3086100" cy="365125"/>
          </a:xfrm>
        </p:spPr>
        <p:txBody>
          <a:bodyPr/>
          <a:lstStyle/>
          <a:p>
            <a:r>
              <a:rPr lang="en-US" altLang="ko-KR" dirty="0"/>
              <a:t>Soojin Park</a:t>
            </a:r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95278" y="6422339"/>
            <a:ext cx="2057400" cy="365125"/>
          </a:xfrm>
        </p:spPr>
        <p:txBody>
          <a:bodyPr/>
          <a:lstStyle/>
          <a:p>
            <a:fld id="{E63C643C-2B41-4100-94D2-9DE0E00524A1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Picture 4" descr="http://cakecomms.com/wp-content/uploads/%EC%84%9C%EA%B0%95%EB%8C%80%ED%95%99%EA%B5%90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86477"/>
            <a:ext cx="1786935" cy="585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날짜 개체 틀 7">
            <a:extLst>
              <a:ext uri="{FF2B5EF4-FFF2-40B4-BE49-F238E27FC236}">
                <a16:creationId xmlns:a16="http://schemas.microsoft.com/office/drawing/2014/main" id="{AC15E307-51F7-4834-8C28-4114F69938B6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54168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>
  <p:cSld name="제목 및 내용/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6200" y="76200"/>
            <a:ext cx="8999538" cy="5334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361950" y="1052513"/>
            <a:ext cx="8489950" cy="244475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361950" y="3649663"/>
            <a:ext cx="8489950" cy="244633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20727547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>
  <p:cSld name="제목, 클립 아트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6200" y="76200"/>
            <a:ext cx="8999538" cy="5334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온라인 이미지 개체 틀 2"/>
          <p:cNvSpPr>
            <a:spLocks noGrp="1"/>
          </p:cNvSpPr>
          <p:nvPr>
            <p:ph type="clipArt" sz="half" idx="1"/>
          </p:nvPr>
        </p:nvSpPr>
        <p:spPr>
          <a:xfrm>
            <a:off x="361950" y="1052513"/>
            <a:ext cx="4168775" cy="5043487"/>
          </a:xfrm>
        </p:spPr>
        <p:txBody>
          <a:bodyPr rtlCol="0">
            <a:normAutofit/>
          </a:bodyPr>
          <a:lstStyle/>
          <a:p>
            <a:pPr lvl="0"/>
            <a:endParaRPr lang="ko-KR" altLang="en-US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683125" y="1052513"/>
            <a:ext cx="4168775" cy="504348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38027973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28650" y="185781"/>
            <a:ext cx="7886700" cy="766090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628650" y="1326004"/>
            <a:ext cx="7886700" cy="4918052"/>
          </a:xfrm>
        </p:spPr>
        <p:txBody>
          <a:bodyPr/>
          <a:lstStyle>
            <a:lvl1pPr marL="228600" indent="-228600">
              <a:lnSpc>
                <a:spcPct val="120000"/>
              </a:lnSpc>
              <a:buClr>
                <a:srgbClr val="C00000"/>
              </a:buClr>
              <a:buFont typeface="Wingdings" panose="05000000000000000000" pitchFamily="2" charset="2"/>
              <a:buChar char="§"/>
              <a:defRPr/>
            </a:lvl1pPr>
            <a:lvl2pPr>
              <a:lnSpc>
                <a:spcPct val="120000"/>
              </a:lnSpc>
              <a:buClr>
                <a:srgbClr val="002060"/>
              </a:buClr>
              <a:defRPr/>
            </a:lvl2pPr>
            <a:lvl3pPr>
              <a:lnSpc>
                <a:spcPct val="120000"/>
              </a:lnSpc>
              <a:defRPr/>
            </a:lvl3pPr>
            <a:lvl4pPr>
              <a:lnSpc>
                <a:spcPct val="120000"/>
              </a:lnSpc>
              <a:defRPr/>
            </a:lvl4pPr>
            <a:lvl5pPr>
              <a:lnSpc>
                <a:spcPct val="120000"/>
              </a:lnSpc>
              <a:defRPr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450619"/>
            <a:ext cx="3086100" cy="365125"/>
          </a:xfrm>
        </p:spPr>
        <p:txBody>
          <a:bodyPr/>
          <a:lstStyle/>
          <a:p>
            <a:r>
              <a:rPr lang="en-US" altLang="ko-KR" dirty="0"/>
              <a:t>Soojin Park</a:t>
            </a:r>
            <a:endParaRPr lang="ko-KR" alt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95278" y="6422339"/>
            <a:ext cx="2057400" cy="365125"/>
          </a:xfrm>
        </p:spPr>
        <p:txBody>
          <a:bodyPr/>
          <a:lstStyle/>
          <a:p>
            <a:fld id="{E63C643C-2B41-4100-94D2-9DE0E00524A1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2" name="직사각형 11"/>
          <p:cNvSpPr/>
          <p:nvPr userDrawn="1"/>
        </p:nvSpPr>
        <p:spPr>
          <a:xfrm>
            <a:off x="304800" y="1093218"/>
            <a:ext cx="8534400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Picture 4" descr="http://cakecomms.com/wp-content/uploads/%EC%84%9C%EA%B0%95%EB%8C%80%ED%95%99%EA%B5%90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86477"/>
            <a:ext cx="1786935" cy="585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27891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Soojin Park</a:t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E63C643C-2B41-4100-94D2-9DE0E0052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62946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Soojin Park</a:t>
            </a:r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E63C643C-2B41-4100-94D2-9DE0E0052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90570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Soojin Park</a:t>
            </a:r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E63C643C-2B41-4100-94D2-9DE0E0052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27218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Soojin Park</a:t>
            </a:r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E63C643C-2B41-4100-94D2-9DE0E0052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47774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Soojin Park</a:t>
            </a: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E63C643C-2B41-4100-94D2-9DE0E0052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09119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Soojin Park</a:t>
            </a:r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E63C643C-2B41-4100-94D2-9DE0E0052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58335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Soojin Park</a:t>
            </a:r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E63C643C-2B41-4100-94D2-9DE0E0052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58817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ko-KR"/>
              <a:t>Soojin Park</a:t>
            </a:r>
            <a:endParaRPr lang="ko-KR" altLang="en-US"/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3C643C-2B41-4100-94D2-9DE0E0052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40931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</p:sldLayoutIdLst>
  <p:hf hd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0.pn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okcha/every2cal" TargetMode="External"/><Relationship Id="rId2" Type="http://schemas.openxmlformats.org/officeDocument/2006/relationships/hyperlink" Target="https://everytime.kr/" TargetMode="Externa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8.png"/><Relationship Id="rId4" Type="http://schemas.openxmlformats.org/officeDocument/2006/relationships/image" Target="../media/image4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9.png"/><Relationship Id="rId4" Type="http://schemas.openxmlformats.org/officeDocument/2006/relationships/image" Target="../media/image4.sv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9.png"/><Relationship Id="rId4" Type="http://schemas.openxmlformats.org/officeDocument/2006/relationships/image" Target="../media/image4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hyperlink" Target="4&#54016;_&#51068;&#51221;&#52628;&#52380;_InitialDataSet.xlsx" TargetMode="Externa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5C4823-D168-4762-8A48-6E4B8C941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Filling Good : Use Case Diagram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5B4792B-0F94-4396-8CD4-243A97A2A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F0335DD-E9F9-425E-8D7C-5F5DDD528D32}" type="slidenum">
              <a:rPr lang="ko-KR" altLang="en-US" smtClean="0"/>
              <a:pPr>
                <a:defRPr/>
              </a:pPr>
              <a:t>1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E80CA20-3FB4-47A3-9ED1-B8320D65FA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277" y="1595835"/>
            <a:ext cx="6049445" cy="3666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1927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100" dirty="0"/>
              <a:t>Use Case Specification: </a:t>
            </a:r>
            <a:r>
              <a:rPr lang="ko-KR" altLang="en-US" sz="2100" dirty="0"/>
              <a:t>개인일정관리 </a:t>
            </a:r>
            <a:r>
              <a:rPr lang="en-US" altLang="ko-KR" sz="2100" dirty="0"/>
              <a:t>– </a:t>
            </a:r>
            <a:r>
              <a:rPr lang="ko-KR" altLang="en-US" sz="2100" dirty="0"/>
              <a:t>개인 일정 추가</a:t>
            </a:r>
            <a:endParaRPr lang="ko-KR" altLang="en-US" sz="1800" dirty="0"/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1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557213" indent="-214313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857250" indent="-17145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200150" indent="-171450" latinLnBrk="1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1543050" indent="-171450" latinLnBrk="1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90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10</a:t>
            </a:fld>
            <a:endParaRPr lang="ko-KR" altLang="en-US" sz="9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pic>
        <p:nvPicPr>
          <p:cNvPr id="29" name="그래픽 28" descr="줄 화살표: 일자형">
            <a:extLst>
              <a:ext uri="{FF2B5EF4-FFF2-40B4-BE49-F238E27FC236}">
                <a16:creationId xmlns:a16="http://schemas.microsoft.com/office/drawing/2014/main" id="{8D9C668F-BFF1-4F87-A532-72A31AEF6E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72875" y="5552864"/>
            <a:ext cx="681369" cy="9144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B2BE5066-30E9-48EF-927D-F7E664FEE02F}"/>
              </a:ext>
            </a:extLst>
          </p:cNvPr>
          <p:cNvSpPr txBox="1"/>
          <p:nvPr/>
        </p:nvSpPr>
        <p:spPr>
          <a:xfrm>
            <a:off x="6152013" y="6444026"/>
            <a:ext cx="10786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+mn-ea"/>
              </a:rPr>
              <a:t>(</a:t>
            </a:r>
            <a:r>
              <a:rPr lang="ko-KR" altLang="en-US" sz="1400" dirty="0">
                <a:latin typeface="+mn-ea"/>
              </a:rPr>
              <a:t>스크롤 뷰</a:t>
            </a:r>
            <a:r>
              <a:rPr lang="en-US" altLang="ko-KR" sz="1400" dirty="0">
                <a:latin typeface="+mn-ea"/>
              </a:rPr>
              <a:t>)</a:t>
            </a:r>
            <a:endParaRPr lang="ko-KR" altLang="en-US" sz="1400" dirty="0"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031ED22-D598-44CC-B33A-A26A6F1BD41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2581" y="998568"/>
            <a:ext cx="3037500" cy="5400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EC5A912-97E4-4266-BECF-1D773681D80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757" y="998568"/>
            <a:ext cx="30375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4924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100" dirty="0"/>
              <a:t>Use Case Specification: </a:t>
            </a:r>
            <a:r>
              <a:rPr lang="ko-KR" altLang="en-US" sz="2100" dirty="0"/>
              <a:t>개인일정관리 </a:t>
            </a:r>
            <a:r>
              <a:rPr lang="en-US" altLang="ko-KR" sz="2100" dirty="0"/>
              <a:t>– </a:t>
            </a:r>
            <a:r>
              <a:rPr lang="ko-KR" altLang="en-US" sz="2100" dirty="0"/>
              <a:t>개인 일정 추가</a:t>
            </a:r>
            <a:endParaRPr lang="ko-KR" altLang="en-US" sz="1800" dirty="0"/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1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557213" indent="-214313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857250" indent="-17145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200150" indent="-171450" latinLnBrk="1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1543050" indent="-171450" latinLnBrk="1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90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11</a:t>
            </a:fld>
            <a:endParaRPr lang="ko-KR" altLang="en-US" sz="9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C1E959-25F3-4AD7-B5BD-0B2E4D7C0E5D}"/>
              </a:ext>
            </a:extLst>
          </p:cNvPr>
          <p:cNvSpPr txBox="1"/>
          <p:nvPr/>
        </p:nvSpPr>
        <p:spPr>
          <a:xfrm>
            <a:off x="5468429" y="6452904"/>
            <a:ext cx="23616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+mn-ea"/>
              </a:rPr>
              <a:t>(</a:t>
            </a:r>
            <a:r>
              <a:rPr lang="ko-KR" altLang="en-US" sz="1400" dirty="0">
                <a:latin typeface="+mn-ea"/>
              </a:rPr>
              <a:t>날짜 선택 및 정보 기입</a:t>
            </a:r>
            <a:r>
              <a:rPr lang="en-US" altLang="ko-KR" sz="1400" dirty="0">
                <a:latin typeface="+mn-ea"/>
              </a:rPr>
              <a:t>)</a:t>
            </a:r>
            <a:endParaRPr lang="ko-KR" altLang="en-US" sz="1400" dirty="0">
              <a:latin typeface="+mn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D318C05-797E-4CF7-B401-E47F649A980D}"/>
              </a:ext>
            </a:extLst>
          </p:cNvPr>
          <p:cNvSpPr txBox="1"/>
          <p:nvPr/>
        </p:nvSpPr>
        <p:spPr>
          <a:xfrm>
            <a:off x="1729234" y="6439672"/>
            <a:ext cx="23616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+mn-ea"/>
              </a:rPr>
              <a:t>(</a:t>
            </a:r>
            <a:r>
              <a:rPr lang="ko-KR" altLang="en-US" sz="1400" dirty="0">
                <a:latin typeface="+mn-ea"/>
              </a:rPr>
              <a:t>시간대 선택</a:t>
            </a:r>
            <a:r>
              <a:rPr lang="en-US" altLang="ko-KR" sz="1400" dirty="0">
                <a:latin typeface="+mn-ea"/>
              </a:rPr>
              <a:t>)</a:t>
            </a:r>
            <a:endParaRPr lang="ko-KR" altLang="en-US" sz="1400" dirty="0">
              <a:latin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979FEBB-8F15-40C9-B863-E1D40FE3A32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974" y="965529"/>
            <a:ext cx="3037500" cy="5400000"/>
          </a:xfrm>
          <a:prstGeom prst="rect">
            <a:avLst/>
          </a:prstGeom>
        </p:spPr>
      </p:pic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8271D4E8-346E-48BE-991B-8D17E484A4F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8932" y="965529"/>
            <a:ext cx="30375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1287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100" dirty="0"/>
              <a:t>Use Case Specification: </a:t>
            </a:r>
            <a:r>
              <a:rPr lang="ko-KR" altLang="en-US" sz="2100" dirty="0"/>
              <a:t>개인일정관리 </a:t>
            </a:r>
            <a:r>
              <a:rPr lang="en-US" altLang="ko-KR" sz="2100" dirty="0"/>
              <a:t>– </a:t>
            </a:r>
            <a:r>
              <a:rPr lang="ko-KR" altLang="en-US" sz="2100" dirty="0"/>
              <a:t>개인 일정 추가</a:t>
            </a:r>
            <a:endParaRPr lang="ko-KR" altLang="en-US" sz="1800" dirty="0"/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1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557213" indent="-214313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857250" indent="-17145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200150" indent="-171450" latinLnBrk="1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1543050" indent="-171450" latinLnBrk="1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90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12</a:t>
            </a:fld>
            <a:endParaRPr lang="ko-KR" altLang="en-US" sz="9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2E1BA6D-6F58-45ED-B09C-350051A4758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2986" y="1063332"/>
            <a:ext cx="30375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9280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100" dirty="0"/>
              <a:t>Use Case Specification: </a:t>
            </a:r>
            <a:r>
              <a:rPr lang="ko-KR" altLang="en-US" sz="2100" dirty="0"/>
              <a:t>개인일정관리 </a:t>
            </a:r>
            <a:r>
              <a:rPr lang="en-US" altLang="ko-KR" sz="2100" dirty="0"/>
              <a:t>– </a:t>
            </a:r>
            <a:r>
              <a:rPr lang="ko-KR" altLang="en-US" sz="2100" dirty="0"/>
              <a:t>개인 일정 수정</a:t>
            </a:r>
            <a:endParaRPr lang="ko-KR" altLang="en-US" sz="1800" dirty="0"/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1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557213" indent="-214313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857250" indent="-17145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200150" indent="-171450" latinLnBrk="1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1543050" indent="-171450" latinLnBrk="1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90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13</a:t>
            </a:fld>
            <a:endParaRPr lang="ko-KR" altLang="en-US" sz="9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pic>
        <p:nvPicPr>
          <p:cNvPr id="24" name="그래픽 23" descr="줄 화살표: 일자형">
            <a:extLst>
              <a:ext uri="{FF2B5EF4-FFF2-40B4-BE49-F238E27FC236}">
                <a16:creationId xmlns:a16="http://schemas.microsoft.com/office/drawing/2014/main" id="{2582FF4E-954D-4C55-ABAA-316A7584EF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349520" y="5410821"/>
            <a:ext cx="743412" cy="747606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BD765B72-281F-495E-B7D1-C9524670A671}"/>
              </a:ext>
            </a:extLst>
          </p:cNvPr>
          <p:cNvSpPr txBox="1"/>
          <p:nvPr/>
        </p:nvSpPr>
        <p:spPr>
          <a:xfrm>
            <a:off x="5788028" y="6390761"/>
            <a:ext cx="10786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+mn-ea"/>
              </a:rPr>
              <a:t>(</a:t>
            </a:r>
            <a:r>
              <a:rPr lang="ko-KR" altLang="en-US" sz="1400" dirty="0">
                <a:latin typeface="+mn-ea"/>
              </a:rPr>
              <a:t>스크롤 뷰</a:t>
            </a:r>
            <a:r>
              <a:rPr lang="en-US" altLang="ko-KR" sz="1400" dirty="0">
                <a:latin typeface="+mn-ea"/>
              </a:rPr>
              <a:t>)</a:t>
            </a:r>
            <a:endParaRPr lang="ko-KR" altLang="en-US" sz="1400" dirty="0"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6BD7A28-81F5-4F6C-9DBC-6D615F1AC07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932" y="965529"/>
            <a:ext cx="3037500" cy="5400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287D830-8B1D-4AC6-B9F4-3C989BBABD0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6073" y="974797"/>
            <a:ext cx="30375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5800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100" dirty="0"/>
              <a:t>Use Case Specification: </a:t>
            </a:r>
            <a:r>
              <a:rPr lang="ko-KR" altLang="en-US" sz="2100" dirty="0"/>
              <a:t>개인일정관리 </a:t>
            </a:r>
            <a:r>
              <a:rPr lang="en-US" altLang="ko-KR" sz="2100" dirty="0"/>
              <a:t>– </a:t>
            </a:r>
            <a:r>
              <a:rPr lang="ko-KR" altLang="en-US" sz="2100" dirty="0"/>
              <a:t>개인 일정 수정</a:t>
            </a:r>
            <a:endParaRPr lang="ko-KR" altLang="en-US" sz="1800" dirty="0"/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1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557213" indent="-214313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857250" indent="-17145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200150" indent="-171450" latinLnBrk="1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1543050" indent="-171450" latinLnBrk="1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90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14</a:t>
            </a:fld>
            <a:endParaRPr lang="ko-KR" altLang="en-US" sz="9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31A415F8-AE60-4D48-A710-AABED0B2EF3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537" y="1022339"/>
            <a:ext cx="3037500" cy="5400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EC7E0DD-8DE4-4C3B-9E4F-39293B06868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5659" y="1022339"/>
            <a:ext cx="30375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4838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100" dirty="0"/>
              <a:t>Use Case Specification: </a:t>
            </a:r>
            <a:r>
              <a:rPr lang="ko-KR" altLang="en-US" sz="2100" dirty="0"/>
              <a:t>개인일정관리 </a:t>
            </a:r>
            <a:r>
              <a:rPr lang="en-US" altLang="ko-KR" sz="2100" dirty="0"/>
              <a:t>– </a:t>
            </a:r>
            <a:r>
              <a:rPr lang="ko-KR" altLang="en-US" sz="2100" dirty="0"/>
              <a:t>개인 일정 삭제</a:t>
            </a:r>
            <a:endParaRPr lang="ko-KR" altLang="en-US" sz="1800" dirty="0"/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7013034" y="6422338"/>
            <a:ext cx="2057400" cy="5400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1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557213" indent="-214313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857250" indent="-17145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200150" indent="-171450" latinLnBrk="1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1543050" indent="-171450" latinLnBrk="1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90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15</a:t>
            </a:fld>
            <a:endParaRPr lang="ko-KR" altLang="en-US" sz="9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pic>
        <p:nvPicPr>
          <p:cNvPr id="29" name="그래픽 28" descr="줄 화살표: 일자형">
            <a:extLst>
              <a:ext uri="{FF2B5EF4-FFF2-40B4-BE49-F238E27FC236}">
                <a16:creationId xmlns:a16="http://schemas.microsoft.com/office/drawing/2014/main" id="{B353E14A-5FBD-47B9-B5B4-CEBD648F25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431520" y="5046837"/>
            <a:ext cx="743412" cy="74760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03A63D1-BC71-4955-AC24-7E21C9619EB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932" y="965529"/>
            <a:ext cx="3037500" cy="5400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39673F6-1C9C-4605-B6B8-F1E26B5C6984}"/>
              </a:ext>
            </a:extLst>
          </p:cNvPr>
          <p:cNvSpPr txBox="1"/>
          <p:nvPr/>
        </p:nvSpPr>
        <p:spPr>
          <a:xfrm>
            <a:off x="5645985" y="6390761"/>
            <a:ext cx="10786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+mn-ea"/>
              </a:rPr>
              <a:t>(</a:t>
            </a:r>
            <a:r>
              <a:rPr lang="ko-KR" altLang="en-US" sz="1400" dirty="0">
                <a:latin typeface="+mn-ea"/>
              </a:rPr>
              <a:t>스크롤 뷰</a:t>
            </a:r>
            <a:r>
              <a:rPr lang="en-US" altLang="ko-KR" sz="1400" dirty="0">
                <a:latin typeface="+mn-ea"/>
              </a:rPr>
              <a:t>)</a:t>
            </a:r>
            <a:endParaRPr lang="ko-KR" altLang="en-US" sz="1400" dirty="0">
              <a:latin typeface="+mn-ea"/>
            </a:endParaRPr>
          </a:p>
        </p:txBody>
      </p:sp>
      <p:pic>
        <p:nvPicPr>
          <p:cNvPr id="10" name="그림 9" descr="스크린샷이(가) 표시된 사진&#10;&#10;자동 생성된 설명">
            <a:extLst>
              <a:ext uri="{FF2B5EF4-FFF2-40B4-BE49-F238E27FC236}">
                <a16:creationId xmlns:a16="http://schemas.microsoft.com/office/drawing/2014/main" id="{228ACC4A-5F85-4EA4-BDAA-83727E698B8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3873" y="969590"/>
            <a:ext cx="30375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1793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100" dirty="0"/>
              <a:t>Use Case Specification: </a:t>
            </a:r>
            <a:r>
              <a:rPr lang="ko-KR" altLang="en-US" sz="2100" dirty="0"/>
              <a:t>개인일정관리 </a:t>
            </a:r>
            <a:r>
              <a:rPr lang="en-US" altLang="ko-KR" sz="2100" dirty="0"/>
              <a:t>– </a:t>
            </a:r>
            <a:r>
              <a:rPr lang="ko-KR" altLang="en-US" sz="2100" dirty="0"/>
              <a:t>개인 일정 삭제</a:t>
            </a:r>
            <a:endParaRPr lang="ko-KR" altLang="en-US" sz="1800" dirty="0"/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1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557213" indent="-214313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857250" indent="-17145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200150" indent="-171450" latinLnBrk="1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1543050" indent="-171450" latinLnBrk="1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90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16</a:t>
            </a:fld>
            <a:endParaRPr lang="ko-KR" altLang="en-US" sz="9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3D6EDAAC-BCBB-4B0F-B4AC-5EBD4C93C46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4500" y="1022339"/>
            <a:ext cx="3037500" cy="5400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A036ABB-5AC0-40D3-8D91-B43E379DCB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3902" y="1022339"/>
            <a:ext cx="3042168" cy="5401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7082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100" dirty="0"/>
              <a:t>Use Case Specification: </a:t>
            </a:r>
            <a:r>
              <a:rPr lang="ko-KR" altLang="en-US" sz="2100" dirty="0"/>
              <a:t>개인일정관리 </a:t>
            </a:r>
            <a:r>
              <a:rPr lang="en-US" altLang="ko-KR" sz="2100" dirty="0"/>
              <a:t>– </a:t>
            </a:r>
            <a:r>
              <a:rPr lang="ko-KR" altLang="en-US" sz="2100" dirty="0"/>
              <a:t>조정가능정도 자동 판별 결과 확인</a:t>
            </a:r>
            <a:endParaRPr lang="ko-KR" altLang="en-US" sz="1800" dirty="0"/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1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557213" indent="-214313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857250" indent="-17145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200150" indent="-171450" latinLnBrk="1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1543050" indent="-171450" latinLnBrk="1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90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17</a:t>
            </a:fld>
            <a:endParaRPr lang="ko-KR" altLang="en-US" sz="9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5072792-FFBF-474A-808D-590EA1148F8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7420" y="965529"/>
            <a:ext cx="3037500" cy="5400000"/>
          </a:xfrm>
          <a:prstGeom prst="rect">
            <a:avLst/>
          </a:prstGeom>
        </p:spPr>
      </p:pic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FAB256C5-7C3C-4372-846D-88F2336A8B5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5513" y="947923"/>
            <a:ext cx="3037500" cy="5400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C675E02-211E-48B4-9FB6-79F82BFE45AE}"/>
              </a:ext>
            </a:extLst>
          </p:cNvPr>
          <p:cNvSpPr txBox="1"/>
          <p:nvPr/>
        </p:nvSpPr>
        <p:spPr>
          <a:xfrm>
            <a:off x="1500115" y="6396392"/>
            <a:ext cx="36489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+mn-ea"/>
              </a:rPr>
              <a:t>(</a:t>
            </a:r>
            <a:r>
              <a:rPr lang="ko-KR" altLang="en-US" sz="1400" dirty="0">
                <a:latin typeface="+mn-ea"/>
              </a:rPr>
              <a:t>조정 가능정도 체크하지 않고 등록</a:t>
            </a:r>
            <a:r>
              <a:rPr lang="en-US" altLang="ko-KR" sz="1400" dirty="0">
                <a:latin typeface="+mn-ea"/>
              </a:rPr>
              <a:t>)</a:t>
            </a:r>
            <a:endParaRPr lang="ko-KR" altLang="en-US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071876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100" dirty="0"/>
              <a:t>Use Case Specification: </a:t>
            </a:r>
            <a:r>
              <a:rPr lang="ko-KR" altLang="en-US" sz="2100" dirty="0"/>
              <a:t>개인일정관리 </a:t>
            </a:r>
            <a:r>
              <a:rPr lang="en-US" altLang="ko-KR" sz="2100" dirty="0"/>
              <a:t>– </a:t>
            </a:r>
            <a:r>
              <a:rPr lang="ko-KR" altLang="en-US" sz="2100" dirty="0"/>
              <a:t>조정가능정도 자동 판별 결과 확인</a:t>
            </a:r>
            <a:endParaRPr lang="ko-KR" altLang="en-US" sz="1800" dirty="0"/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1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557213" indent="-214313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857250" indent="-17145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200150" indent="-171450" latinLnBrk="1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1543050" indent="-171450" latinLnBrk="1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90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18</a:t>
            </a:fld>
            <a:endParaRPr lang="ko-KR" altLang="en-US" sz="9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C675E02-211E-48B4-9FB6-79F82BFE45AE}"/>
              </a:ext>
            </a:extLst>
          </p:cNvPr>
          <p:cNvSpPr txBox="1"/>
          <p:nvPr/>
        </p:nvSpPr>
        <p:spPr>
          <a:xfrm>
            <a:off x="4672297" y="6426123"/>
            <a:ext cx="31695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+mn-ea"/>
              </a:rPr>
              <a:t>(</a:t>
            </a:r>
            <a:r>
              <a:rPr lang="ko-KR" altLang="en-US" sz="1400" dirty="0">
                <a:latin typeface="+mn-ea"/>
              </a:rPr>
              <a:t>조정 가능 정도 자동 체크되어 있음</a:t>
            </a:r>
            <a:r>
              <a:rPr lang="en-US" altLang="ko-KR" sz="1400" dirty="0">
                <a:latin typeface="+mn-ea"/>
              </a:rPr>
              <a:t>)</a:t>
            </a:r>
            <a:endParaRPr lang="ko-KR" altLang="en-US" sz="1400" dirty="0">
              <a:latin typeface="+mn-ea"/>
            </a:endParaRPr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34EC54D7-BB80-4AEE-AAA5-4C1D5710A76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8317" y="996392"/>
            <a:ext cx="3037500" cy="5400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062E6FA-18FB-4C7C-AFAE-9893EB1EEBA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256" y="996392"/>
            <a:ext cx="3037500" cy="5400000"/>
          </a:xfrm>
          <a:prstGeom prst="rect">
            <a:avLst/>
          </a:prstGeom>
        </p:spPr>
      </p:pic>
      <p:pic>
        <p:nvPicPr>
          <p:cNvPr id="11" name="그래픽 10" descr="줄 화살표: 일자형">
            <a:extLst>
              <a:ext uri="{FF2B5EF4-FFF2-40B4-BE49-F238E27FC236}">
                <a16:creationId xmlns:a16="http://schemas.microsoft.com/office/drawing/2014/main" id="{9F46F18A-F445-43AD-BE56-297CC565B3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529174" y="4673968"/>
            <a:ext cx="743412" cy="747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1987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>
            <a:extLst>
              <a:ext uri="{FF2B5EF4-FFF2-40B4-BE49-F238E27FC236}">
                <a16:creationId xmlns:a16="http://schemas.microsoft.com/office/drawing/2014/main" id="{D4016E07-41E3-4042-9B66-700286423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dirty="0"/>
              <a:t>Use Case Specification : </a:t>
            </a:r>
            <a:r>
              <a:rPr lang="ko-KR" altLang="en-US" sz="2400" dirty="0"/>
              <a:t>모임그룹관리</a:t>
            </a:r>
          </a:p>
        </p:txBody>
      </p:sp>
      <p:sp>
        <p:nvSpPr>
          <p:cNvPr id="11267" name="슬라이드 번호 개체 틀 3">
            <a:extLst>
              <a:ext uri="{FF2B5EF4-FFF2-40B4-BE49-F238E27FC236}">
                <a16:creationId xmlns:a16="http://schemas.microsoft.com/office/drawing/2014/main" id="{46B4C753-3DD6-4BDC-8997-F2E85B96E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9E1D53AE-96C5-4C3B-8EEC-94A671C665C0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19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00AFBC4-AE96-4C2B-A66E-E16C377131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1801827"/>
              </p:ext>
            </p:extLst>
          </p:nvPr>
        </p:nvGraphicFramePr>
        <p:xfrm>
          <a:off x="251520" y="1024128"/>
          <a:ext cx="8640960" cy="5398211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20937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472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5778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</a:t>
                      </a:r>
                      <a:r>
                        <a:rPr lang="en-US" altLang="ko-KR" sz="1100" kern="100" baseline="0" dirty="0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Case Name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모임그룹관리</a:t>
                      </a: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2808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Brief Description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모임을 등록하거나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기존 모임을 수정하거나 삭제하는 작업을 수행할 수 있다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모임 구성원 변경 작업 또한 할 수 있다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5778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Principal Actor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서강대 학생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5778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Precondition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strike="noStrike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서강대 학생은 이미 </a:t>
                      </a:r>
                      <a:r>
                        <a:rPr lang="en-US" altLang="ko-KR" sz="1100" strike="noStrike" kern="100" dirty="0" err="1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FillingGood</a:t>
                      </a:r>
                      <a:r>
                        <a:rPr lang="en-US" altLang="ko-KR" sz="1100" strike="noStrike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app</a:t>
                      </a:r>
                      <a:r>
                        <a:rPr lang="ko-KR" altLang="en-US" sz="1100" strike="noStrike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에 로그온 상태</a:t>
                      </a:r>
                      <a:endParaRPr lang="ko-KR" altLang="ko-KR" sz="1100" kern="100" dirty="0">
                        <a:solidFill>
                          <a:srgbClr val="3107C9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5778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Basic Flow</a:t>
                      </a: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72291">
                <a:tc gridSpan="2">
                  <a:txBody>
                    <a:bodyPr/>
                    <a:lstStyle/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</a:rPr>
                        <a:t>본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  <a:latin typeface="맑은 고딕 (본문)"/>
                        </a:rPr>
                        <a:t>유스케이스는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</a:rPr>
                        <a:t> 사용자가 모임을 등록하거나 모임 정보를 수정 혹은 모임을 삭제하기 위해 어플리케이션의 해당 메뉴를 선택함으로써 시작된다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</a:rPr>
                        <a:t>.</a:t>
                      </a:r>
                    </a:p>
                    <a:p>
                      <a:pPr marL="228600" indent="-22860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AutoNum type="arabicPeriod"/>
                      </a:pP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  <a:latin typeface="맑은 고딕 (본문)"/>
                      </a:endParaRPr>
                    </a:p>
                    <a:p>
                      <a:pPr marL="228600" indent="-22860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AutoNum type="arabicPeriod"/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</a:rPr>
                        <a:t>모임 등록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</a:rPr>
                        <a:t>/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</a:rPr>
                        <a:t>모임 관리 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  <a:latin typeface="맑은 고딕 (본문)"/>
                      </a:endParaRPr>
                    </a:p>
                    <a:p>
                      <a:pPr marL="457200" lvl="1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effectLst/>
                          <a:latin typeface="맑은 고딕 (본문)"/>
                        </a:rPr>
                        <a:t>- </a:t>
                      </a:r>
                      <a:r>
                        <a:rPr lang="ko-KR" altLang="en-US" sz="1100" b="0" kern="100" dirty="0">
                          <a:effectLst/>
                          <a:latin typeface="맑은 고딕 (본문)"/>
                        </a:rPr>
                        <a:t>최초 모임 생성인 경우</a:t>
                      </a:r>
                      <a:r>
                        <a:rPr lang="en-US" altLang="ko-KR" sz="1100" b="0" kern="100" dirty="0">
                          <a:effectLst/>
                          <a:latin typeface="맑은 고딕 (본문)"/>
                        </a:rPr>
                        <a:t>: </a:t>
                      </a:r>
                      <a:r>
                        <a:rPr lang="ko-KR" altLang="en-US" sz="1100" b="0" kern="100" dirty="0">
                          <a:effectLst/>
                          <a:latin typeface="맑은 고딕 (본문)"/>
                        </a:rPr>
                        <a:t>모임 등록</a:t>
                      </a:r>
                      <a:r>
                        <a:rPr lang="en-US" altLang="ko-KR" sz="1100" b="0" kern="100" dirty="0">
                          <a:effectLst/>
                          <a:latin typeface="맑은 고딕 (본문)"/>
                        </a:rPr>
                        <a:t>(step2) </a:t>
                      </a:r>
                      <a:r>
                        <a:rPr lang="ko-KR" altLang="en-US" sz="1100" b="0" kern="100" dirty="0" err="1">
                          <a:effectLst/>
                          <a:latin typeface="맑은 고딕 (본문)"/>
                        </a:rPr>
                        <a:t>서브플로우</a:t>
                      </a:r>
                      <a:r>
                        <a:rPr lang="ko-KR" altLang="en-US" sz="1100" b="0" kern="100" dirty="0">
                          <a:effectLst/>
                          <a:latin typeface="맑은 고딕 (본문)"/>
                        </a:rPr>
                        <a:t> 수행 </a:t>
                      </a:r>
                      <a:r>
                        <a:rPr lang="en-US" altLang="ko-KR" sz="1100" b="0" kern="100" dirty="0">
                          <a:effectLst/>
                          <a:latin typeface="맑은 고딕 (본문)"/>
                        </a:rPr>
                        <a:t>  </a:t>
                      </a:r>
                    </a:p>
                    <a:p>
                      <a:pPr marL="457200" lvl="1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effectLst/>
                          <a:latin typeface="맑은 고딕 (본문)"/>
                        </a:rPr>
                        <a:t>-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</a:rPr>
                        <a:t>기존 모임을 수정하는 경우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</a:rPr>
                        <a:t>: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</a:rPr>
                        <a:t>모임 수정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</a:rPr>
                        <a:t>(step3)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  <a:latin typeface="맑은 고딕 (본문)"/>
                        </a:rPr>
                        <a:t>서브플로우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</a:rPr>
                        <a:t> 수행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  <a:latin typeface="맑은 고딕 (본문)"/>
                      </a:endParaRPr>
                    </a:p>
                    <a:p>
                      <a:pPr marL="457200" lvl="1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</a:rPr>
                        <a:t>-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</a:rPr>
                        <a:t>기존 모임을 삭제하는 경우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</a:rPr>
                        <a:t>: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</a:rPr>
                        <a:t>모임 삭제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</a:rPr>
                        <a:t>(step4)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  <a:latin typeface="맑은 고딕 (본문)"/>
                        </a:rPr>
                        <a:t>서브플로우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</a:rPr>
                        <a:t> 수행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  <a:latin typeface="맑은 고딕 (본문)"/>
                      </a:endParaRPr>
                    </a:p>
                    <a:p>
                      <a:pPr marL="228600" marR="0" lvl="0" indent="-22860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 startAt="2"/>
                        <a:tabLst/>
                        <a:defRPr/>
                      </a:pP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  <a:latin typeface="맑은 고딕 (본문)"/>
                      </a:endParaRPr>
                    </a:p>
                    <a:p>
                      <a:pPr marL="228600" marR="0" lvl="0" indent="-22860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 startAt="2"/>
                        <a:tabLst/>
                        <a:defRPr/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</a:rPr>
                        <a:t>모임 등록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  <a:latin typeface="맑은 고딕 (본문)"/>
                      </a:endParaRPr>
                    </a:p>
                    <a:p>
                      <a:pPr marL="457200" marR="0" lvl="1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</a:rPr>
                        <a:t>2.1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</a:rPr>
                        <a:t>모임 등록 선택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  <a:latin typeface="맑은 고딕 (본문)"/>
                      </a:endParaRPr>
                    </a:p>
                    <a:p>
                      <a:pPr marL="648000" marR="0" lvl="1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</a:rPr>
                        <a:t>사용자는 화면 상단의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</a:rPr>
                        <a:t>‘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</a:rPr>
                        <a:t>새 모임 등록하기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</a:rPr>
                        <a:t>’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</a:rPr>
                        <a:t>버튼을 클릭한다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</a:rPr>
                        <a:t>. </a:t>
                      </a:r>
                    </a:p>
                    <a:p>
                      <a:pPr marL="648000" marR="0" lvl="1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</a:rPr>
                        <a:t>시스템은 모임 이름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</a:rPr>
                        <a:t>,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</a:rPr>
                        <a:t>모임 설명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</a:rPr>
                        <a:t>,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</a:rPr>
                        <a:t>모임 구성원을 입력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</a:rPr>
                        <a:t>할 수 있는 화면을 출력한다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</a:rPr>
                        <a:t>.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  <a:latin typeface="맑은 고딕 (본문)"/>
                      </a:endParaRPr>
                    </a:p>
                    <a:p>
                      <a:pPr lvl="1" rtl="0" fontAlgn="base"/>
                      <a:r>
                        <a:rPr lang="en-US" altLang="ko-KR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2.2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모임 이름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모임에 대한 간단한 설명 입력 </a:t>
                      </a:r>
                      <a:endParaRPr lang="en-US" altLang="ko-KR" sz="1100" b="0" i="0" u="none" strike="noStrike" kern="1200" dirty="0">
                        <a:solidFill>
                          <a:schemeClr val="dk1"/>
                        </a:solidFill>
                        <a:effectLst/>
                        <a:latin typeface="맑은 고딕 (본문)"/>
                        <a:ea typeface="+mn-ea"/>
                        <a:cs typeface="+mn-cs"/>
                      </a:endParaRPr>
                    </a:p>
                    <a:p>
                      <a:pPr marL="648000" lvl="1" rtl="0" fontAlgn="base"/>
                      <a:r>
                        <a:rPr lang="ko-KR" alt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사용자는 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모임 이름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’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칸에 모임의 이름을 입력하고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, ‘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모임 설명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’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칸에 모임에 대한 간단한 설명을 입력한다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lvl="1" rtl="0" fontAlgn="base"/>
                      <a:r>
                        <a:rPr lang="en-US" altLang="ko-KR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2.3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초기 모임 구성원 초대 </a:t>
                      </a:r>
                      <a:endParaRPr lang="en-US" altLang="ko-KR" sz="11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맑은 고딕 (본문)"/>
                        <a:ea typeface="+mn-ea"/>
                        <a:cs typeface="+mn-cs"/>
                      </a:endParaRPr>
                    </a:p>
                    <a:p>
                      <a:pPr marL="648000" marR="0" lvl="1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사용자는 모임에 추가하고자 하는 회원의 아이디를 </a:t>
                      </a:r>
                      <a:r>
                        <a:rPr lang="en-US" altLang="ko-KR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모임 구성원</a:t>
                      </a:r>
                      <a:r>
                        <a:rPr lang="en-US" altLang="ko-KR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’ </a:t>
                      </a:r>
                      <a:r>
                        <a:rPr lang="ko-KR" altLang="en-US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칸에 입력하고</a:t>
                      </a:r>
                      <a:r>
                        <a:rPr lang="en-US" altLang="ko-KR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해당 칸 우측에 있는 </a:t>
                      </a:r>
                      <a:r>
                        <a:rPr lang="en-US" altLang="ko-KR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구성원 추가</a:t>
                      </a:r>
                      <a:r>
                        <a:rPr lang="en-US" altLang="ko-KR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’ </a:t>
                      </a:r>
                      <a:r>
                        <a:rPr lang="ko-KR" altLang="en-US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버튼을 클릭한다</a:t>
                      </a:r>
                      <a:r>
                        <a:rPr lang="en-US" altLang="ko-KR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시스템은 입력 받은 아이디와 일치하는 회원을 모임 구성원으로 등록</a:t>
                      </a:r>
                      <a:r>
                        <a:rPr lang="en-US" altLang="ko-KR" sz="1100" b="0" i="0" u="none" strike="noStrike" kern="1200" baseline="0" dirty="0">
                          <a:solidFill>
                            <a:srgbClr val="FF0000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(AF1), (AF2), (AF3)</a:t>
                      </a:r>
                      <a:r>
                        <a:rPr lang="ko-KR" altLang="en-US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하고</a:t>
                      </a:r>
                      <a:r>
                        <a:rPr lang="en-US" altLang="ko-KR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해당 회원의 이름을 화면에 출력한다</a:t>
                      </a:r>
                      <a:r>
                        <a:rPr lang="en-US" altLang="ko-KR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. </a:t>
                      </a:r>
                    </a:p>
                    <a:p>
                      <a:pPr lvl="1" rtl="0" fontAlgn="base"/>
                      <a:r>
                        <a:rPr lang="en-US" altLang="ko-KR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2.4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모임 생성 확정 </a:t>
                      </a:r>
                      <a:endParaRPr lang="en-US" altLang="ko-KR" sz="1100" b="0" i="0" u="none" strike="noStrike" kern="1200" dirty="0">
                        <a:solidFill>
                          <a:schemeClr val="dk1"/>
                        </a:solidFill>
                        <a:effectLst/>
                        <a:latin typeface="맑은 고딕 (본문)"/>
                        <a:ea typeface="+mn-ea"/>
                        <a:cs typeface="+mn-cs"/>
                      </a:endParaRPr>
                    </a:p>
                    <a:p>
                      <a:pPr marL="648000" lvl="1" rtl="0" fontAlgn="base"/>
                      <a:r>
                        <a:rPr lang="ko-KR" alt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사용자는 화면 하단에 있는 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등록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버튼을 클릭한다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. </a:t>
                      </a:r>
                    </a:p>
                    <a:p>
                      <a:pPr marL="648000" marR="0" lvl="1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시스템은 해당 모임 정보를 저장하며</a:t>
                      </a:r>
                      <a:r>
                        <a:rPr lang="en-US" altLang="ko-KR" sz="11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(AF4), (AF5), (AF6)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모임 생성자를 해당 모임의 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1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모임장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으로 설정한다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.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 시스템은 등록된 모임들의 목록을 모임의 </a:t>
                      </a:r>
                      <a:r>
                        <a:rPr lang="ko-KR" altLang="en-US" sz="11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모임명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모임 설명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모임 구성원이 표기된 형식으로 화면에 출력한 후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 본 </a:t>
                      </a:r>
                      <a:r>
                        <a:rPr lang="ko-KR" altLang="en-US" sz="11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유스케이스를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 종료한다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>
            <a:extLst>
              <a:ext uri="{FF2B5EF4-FFF2-40B4-BE49-F238E27FC236}">
                <a16:creationId xmlns:a16="http://schemas.microsoft.com/office/drawing/2014/main" id="{D4016E07-41E3-4042-9B66-700286423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100" dirty="0"/>
              <a:t>Use Case Specification: </a:t>
            </a:r>
            <a:r>
              <a:rPr lang="ko-KR" altLang="en-US" sz="2100" dirty="0"/>
              <a:t>개인일정관리</a:t>
            </a:r>
            <a:endParaRPr lang="ko-KR" altLang="en-US" sz="1800" dirty="0"/>
          </a:p>
        </p:txBody>
      </p:sp>
      <p:sp>
        <p:nvSpPr>
          <p:cNvPr id="11267" name="슬라이드 번호 개체 틀 3">
            <a:extLst>
              <a:ext uri="{FF2B5EF4-FFF2-40B4-BE49-F238E27FC236}">
                <a16:creationId xmlns:a16="http://schemas.microsoft.com/office/drawing/2014/main" id="{46B4C753-3DD6-4BDC-8997-F2E85B96E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1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557213" indent="-214313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857250" indent="-17145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200150" indent="-171450" latinLnBrk="1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1543050" indent="-171450" latinLnBrk="1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9E1D53AE-96C5-4C3B-8EEC-94A671C665C0}" type="slidenum">
              <a:rPr lang="ko-KR" altLang="en-US" sz="90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2</a:t>
            </a:fld>
            <a:endParaRPr lang="ko-KR" altLang="en-US" sz="9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00AFBC4-AE96-4C2B-A66E-E16C377131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8178233"/>
              </p:ext>
            </p:extLst>
          </p:nvPr>
        </p:nvGraphicFramePr>
        <p:xfrm>
          <a:off x="568618" y="958268"/>
          <a:ext cx="8006763" cy="4742736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19400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667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3472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</a:t>
                      </a:r>
                      <a:r>
                        <a:rPr lang="en-US" altLang="ko-KR" sz="1100" kern="100" baseline="0" dirty="0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Case Name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1092" marR="5109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개인일정관리</a:t>
                      </a:r>
                    </a:p>
                  </a:txBody>
                  <a:tcPr marL="51092" marR="5109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868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Brief Description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1092" marR="5109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모임 일정 생성에 기반이 될 개인 일정을 등록 및 수정하는 </a:t>
                      </a:r>
                      <a:r>
                        <a:rPr lang="ko-KR" altLang="en-US" sz="1100" dirty="0" err="1">
                          <a:solidFill>
                            <a:schemeClr val="tx1"/>
                          </a:solidFill>
                        </a:rPr>
                        <a:t>유스케이스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어플 내 직접 일정 등록은 물론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외부 일정 연동 및 이미 등록된 일정 변경도 가능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51092" marR="5109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3472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Principal Actor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1092" marR="5109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서강대 학생</a:t>
                      </a:r>
                      <a:r>
                        <a:rPr lang="en-US" altLang="ko-KR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, </a:t>
                      </a:r>
                      <a:r>
                        <a:rPr lang="en-US" altLang="ko-KR" sz="1100" kern="100" dirty="0" err="1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Everytime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1092" marR="5109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3472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Precondition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1092" marR="5109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strike="noStrike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서강대 학생은 이미 </a:t>
                      </a:r>
                      <a:r>
                        <a:rPr lang="en-US" altLang="ko-KR" sz="1100" strike="noStrike" kern="100" dirty="0" err="1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FillingGood</a:t>
                      </a:r>
                      <a:r>
                        <a:rPr lang="en-US" altLang="ko-KR" sz="1100" strike="noStrike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app</a:t>
                      </a:r>
                      <a:r>
                        <a:rPr lang="ko-KR" altLang="en-US" sz="1100" strike="noStrike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에 로그온 상태</a:t>
                      </a:r>
                      <a:endParaRPr lang="ko-KR" sz="1100" kern="100" dirty="0">
                        <a:solidFill>
                          <a:srgbClr val="3107C9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1092" marR="5109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3472">
                <a:tc gridSpan="2">
                  <a:txBody>
                    <a:bodyPr/>
                    <a:lstStyle/>
                    <a:p>
                      <a:pPr lvl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Basic Flow</a:t>
                      </a: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1092" marR="5109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50164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본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유스케이스는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사용자가 자신의 일정을 외부 어플리케이션에서 연동해 오거나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어플 내 직접 등록하거나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이미 등록된 일정을 정정 및 삭제하기 위해 어플리케이션 내 해당 메뉴를 선택함으로써 시작된다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1.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개인 일정 등록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/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관리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457200" marR="0" lvl="1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-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외부 어플리케이션 연동인 경우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: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외부 일정 연동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(step2)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서브플로우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수행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457200" marR="0" lvl="1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-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개인 일정을 직접 등록할 경우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: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어플 내 일정 등록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(step3)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서브플로우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수행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457200" marR="0" lvl="1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-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기존 일정을 수정할 경우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: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일정 수정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(step4)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서브플로우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수행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457200" marR="0" lvl="1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-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기존 일정을 삭제할 경우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: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일정 삭제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(step5)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서브플로우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수행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457200" marR="0" lvl="1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외부 일정 연동</a:t>
                      </a:r>
                      <a:endParaRPr lang="en-US" altLang="ko-KR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457200" marR="0" lvl="1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2.1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외부 어플리케이션에 등록된 일정 정보 불러오기 </a:t>
                      </a:r>
                      <a:endParaRPr lang="en-US" altLang="ko-KR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637200" marR="0" lvl="2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사용자는 ‘내 일정 관리’ 페이지 상단 우측에 ‘외부 일정 연동하기’ 버튼을 클릭한다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시스템은 어플 </a:t>
                      </a:r>
                      <a:r>
                        <a:rPr lang="ko-KR" altLang="en-US" sz="11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에브리타임</a:t>
                      </a:r>
                      <a:r>
                        <a:rPr lang="en-US" altLang="ko-KR" sz="1300" b="0" i="0" u="none" strike="noStrike" kern="1200" baseline="500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1)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에 등록된 시간표를 특정 포맷으로 변환해주는 프로그램</a:t>
                      </a:r>
                      <a:r>
                        <a:rPr lang="en-US" altLang="ko-KR" sz="1300" b="0" i="0" u="none" strike="noStrike" kern="1200" baseline="500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2)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을 통해  외부 어플리케이션의 일정을 연동한다</a:t>
                      </a:r>
                      <a:r>
                        <a:rPr lang="en-US" altLang="ko-KR" sz="11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(AF1)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r>
                        <a:rPr lang="en-US" altLang="ko-KR" sz="11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n-US" altLang="ko-KR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457200" marR="0" lvl="1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2.2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개인 일정표 확정</a:t>
                      </a:r>
                      <a:endParaRPr lang="en-US" altLang="ko-KR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637200" marR="0" lvl="2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시스템은 화면에 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“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외부 일정이 연동되었습니다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”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라는 메시지를 출력한다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시스템은 연동된 일정이 반영된 개인 일정 달력을 화면상에 출력한 후 본 </a:t>
                      </a:r>
                      <a:r>
                        <a:rPr lang="ko-KR" altLang="en-US" sz="11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유스케이스를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종료한다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</a:p>
                  </a:txBody>
                  <a:tcPr marL="51092" marR="5109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C070A06-1764-4EAF-A93F-A3A3FD548E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48901" y="5912229"/>
            <a:ext cx="6826480" cy="365125"/>
          </a:xfrm>
        </p:spPr>
        <p:txBody>
          <a:bodyPr/>
          <a:lstStyle/>
          <a:p>
            <a:pPr marL="228600" indent="-228600" algn="l">
              <a:buAutoNum type="arabicParenR"/>
            </a:pPr>
            <a:r>
              <a:rPr lang="ko-KR" altLang="en-US" dirty="0"/>
              <a:t>대학생들이 시간표 관리용으로 주되게 사용하는 모바일 어플리케이션</a:t>
            </a:r>
            <a:r>
              <a:rPr lang="en-US" altLang="ko-KR" dirty="0"/>
              <a:t>. </a:t>
            </a:r>
            <a:r>
              <a:rPr lang="en-US" altLang="ko-KR" dirty="0">
                <a:hlinkClick r:id="rId2"/>
              </a:rPr>
              <a:t>https://everytime.kr/</a:t>
            </a:r>
            <a:endParaRPr lang="en-US" altLang="ko-KR" dirty="0"/>
          </a:p>
          <a:p>
            <a:pPr marL="228600" indent="-228600" algn="l">
              <a:buAutoNum type="arabicParenR"/>
            </a:pPr>
            <a:r>
              <a:rPr lang="en-US" altLang="ko-KR" dirty="0">
                <a:hlinkClick r:id="rId3"/>
              </a:rPr>
              <a:t>https://github.com/sookcha/every2cal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5594314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>
            <a:extLst>
              <a:ext uri="{FF2B5EF4-FFF2-40B4-BE49-F238E27FC236}">
                <a16:creationId xmlns:a16="http://schemas.microsoft.com/office/drawing/2014/main" id="{D4016E07-41E3-4042-9B66-700286423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/>
              <a:t>Use Case Specification : </a:t>
            </a:r>
            <a:r>
              <a:rPr lang="ko-KR" altLang="en-US" sz="2000" dirty="0"/>
              <a:t>모임그룹관리</a:t>
            </a:r>
            <a:endParaRPr lang="ko-KR" altLang="en-US" sz="1800" dirty="0"/>
          </a:p>
        </p:txBody>
      </p:sp>
      <p:sp>
        <p:nvSpPr>
          <p:cNvPr id="11267" name="슬라이드 번호 개체 틀 3">
            <a:extLst>
              <a:ext uri="{FF2B5EF4-FFF2-40B4-BE49-F238E27FC236}">
                <a16:creationId xmlns:a16="http://schemas.microsoft.com/office/drawing/2014/main" id="{46B4C753-3DD6-4BDC-8997-F2E85B96E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1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557213" indent="-214313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857250" indent="-17145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200150" indent="-171450" latinLnBrk="1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1543050" indent="-171450" latinLnBrk="1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9E1D53AE-96C5-4C3B-8EEC-94A671C665C0}" type="slidenum">
              <a:rPr lang="ko-KR" altLang="en-US" sz="90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20</a:t>
            </a:fld>
            <a:endParaRPr lang="ko-KR" altLang="en-US" sz="9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2B3CAE59-0765-47CC-B327-235D4D891B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3133876"/>
              </p:ext>
            </p:extLst>
          </p:nvPr>
        </p:nvGraphicFramePr>
        <p:xfrm>
          <a:off x="526356" y="1200957"/>
          <a:ext cx="8091287" cy="4924362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80912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2019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solidFill>
                            <a:schemeClr val="tx1"/>
                          </a:solidFill>
                          <a:effectLst/>
                        </a:rPr>
                        <a:t>Basic </a:t>
                      </a:r>
                      <a:r>
                        <a:rPr lang="en-US" altLang="ko-KR" sz="1100" kern="100" dirty="0" err="1">
                          <a:solidFill>
                            <a:schemeClr val="tx1"/>
                          </a:solidFill>
                          <a:effectLst/>
                        </a:rPr>
                        <a:t>Flow</a:t>
                      </a:r>
                      <a:r>
                        <a:rPr lang="en-US" sz="1100" kern="100" dirty="0" err="1">
                          <a:effectLst/>
                        </a:rPr>
                        <a:t>c</a:t>
                      </a:r>
                      <a:r>
                        <a:rPr lang="en-US" sz="1100" kern="100" dirty="0">
                          <a:effectLst/>
                        </a:rPr>
                        <a:t> Flow</a:t>
                      </a: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1092" marR="5109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6722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indent="-228600" rtl="0" fontAlgn="base">
                        <a:buAutoNum type="arabicPeriod" startAt="3"/>
                      </a:pPr>
                      <a:r>
                        <a:rPr lang="ko-KR" alt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모임 수정</a:t>
                      </a:r>
                      <a:endParaRPr lang="en-US" altLang="ko-KR" sz="1100" b="0" i="0" u="none" strike="noStrike" kern="12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457200" lvl="1" indent="0" rtl="0" fontAlgn="base">
                        <a:buNone/>
                      </a:pPr>
                      <a:r>
                        <a:rPr lang="en-US" altLang="ko-KR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3.1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목록에서 변경하고자 하는 모임 선택 </a:t>
                      </a:r>
                      <a:r>
                        <a:rPr lang="en-US" altLang="ko-KR" sz="11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(AF7)</a:t>
                      </a:r>
                    </a:p>
                    <a:p>
                      <a:pPr marL="6480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사용자는 모임 목록 화면에서 수정하고자</a:t>
                      </a:r>
                      <a:r>
                        <a:rPr lang="ko-KR" altLang="en-US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하는 모임의 우측에 있는 </a:t>
                      </a:r>
                      <a:r>
                        <a:rPr lang="en-US" altLang="ko-KR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모임 수정</a:t>
                      </a:r>
                      <a:r>
                        <a:rPr lang="en-US" altLang="ko-KR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버튼을 누른다</a:t>
                      </a:r>
                      <a:r>
                        <a:rPr lang="en-US" altLang="ko-KR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6480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시스템은 모임 이름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모임 설명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모임 구성원을 입력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할 수 있는 화면을 출력한다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en-US" altLang="ko-KR" sz="1100" b="0" i="0" u="none" strike="noStrike" kern="12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457200" lvl="1" indent="0" rtl="0" fontAlgn="base">
                        <a:buNone/>
                      </a:pPr>
                      <a:r>
                        <a:rPr lang="en-US" altLang="ko-KR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3.2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모임 이름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모임에 대한 간단한 설명 변경</a:t>
                      </a:r>
                      <a:endParaRPr lang="en-US" altLang="ko-KR" sz="1100" b="0" i="0" u="none" strike="noStrike" kern="1200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648000" marR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사용자는 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모임 설명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칸에 변경할 내용을 입력한다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이 때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모임 이름은 변경할 수 없다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  <a:endParaRPr lang="en-US" altLang="ko-KR" sz="1100" b="0" i="0" u="none" strike="noStrike" kern="1200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457200" lvl="1" indent="0" rtl="0" fontAlgn="base">
                        <a:buNone/>
                      </a:pPr>
                      <a:r>
                        <a:rPr lang="en-US" altLang="ko-KR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3.3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모임 구성원 추가</a:t>
                      </a:r>
                      <a:endParaRPr lang="en-US" altLang="ko-KR" sz="1100" b="0" i="0" u="none" strike="noStrike" kern="12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648000" lvl="1" indent="0" rtl="0" fontAlgn="base">
                        <a:buNone/>
                      </a:pPr>
                      <a:r>
                        <a:rPr lang="ko-KR" altLang="en-US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사용자는 모임에 새로 추가하고자 하는 회원의 아이디를 </a:t>
                      </a:r>
                      <a:r>
                        <a:rPr lang="en-US" altLang="ko-KR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모임 구성원</a:t>
                      </a:r>
                      <a:r>
                        <a:rPr lang="en-US" altLang="ko-KR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’ </a:t>
                      </a:r>
                      <a:r>
                        <a:rPr lang="ko-KR" altLang="en-US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칸에 입력하고</a:t>
                      </a:r>
                      <a:r>
                        <a:rPr lang="en-US" altLang="ko-KR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해당 칸 우측에 있는 </a:t>
                      </a:r>
                      <a:r>
                        <a:rPr lang="en-US" altLang="ko-KR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구성원      추가</a:t>
                      </a:r>
                      <a:r>
                        <a:rPr lang="en-US" altLang="ko-KR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’ </a:t>
                      </a:r>
                      <a:r>
                        <a:rPr lang="ko-KR" altLang="en-US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버튼을 클릭한다</a:t>
                      </a:r>
                      <a:r>
                        <a:rPr lang="en-US" altLang="ko-KR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시스템은 입력 받은 아이디와 일치하는 회원을 모임 구성원으로 등록</a:t>
                      </a:r>
                      <a:r>
                        <a:rPr lang="en-US" altLang="ko-KR" sz="1100" b="0" i="0" u="none" strike="noStrike" kern="1200" baseline="0" dirty="0">
                          <a:solidFill>
                            <a:srgbClr val="FF0000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(AF1), (AF2), (AF3)</a:t>
                      </a:r>
                      <a:r>
                        <a:rPr lang="ko-KR" altLang="en-US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하고</a:t>
                      </a:r>
                      <a:r>
                        <a:rPr lang="en-US" altLang="ko-KR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해당 회원의 이름을 화면에 출력한다</a:t>
                      </a:r>
                      <a:r>
                        <a:rPr lang="en-US" altLang="ko-KR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. </a:t>
                      </a:r>
                      <a:endParaRPr lang="en-US" altLang="ko-KR" sz="11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lvl="1" rtl="0" fontAlgn="base"/>
                      <a:r>
                        <a:rPr lang="en-US" altLang="ko-KR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3.4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모임 구성원 삭제</a:t>
                      </a:r>
                      <a:endParaRPr lang="en-US" altLang="ko-KR" sz="1100" b="0" i="0" u="none" strike="noStrike" kern="12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lvl="1" rtl="0" fontAlgn="base"/>
                      <a:r>
                        <a:rPr lang="en-US" altLang="ko-KR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  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사용자는 화면에 리스트업 된 모임 구성원 이름 중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추방을 원하는 이름 옆 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‘X’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버튼을 누른다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시스템은 해당 회원을 </a:t>
                      </a:r>
                      <a:endParaRPr lang="en-US" altLang="ko-KR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lvl="1" rtl="0" fontAlgn="base"/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  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모임 구성원에서 삭제한 후 그 이름을 화면상에서 없앤다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endParaRPr lang="en-US" altLang="ko-KR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lvl="1" rtl="0" fontAlgn="base"/>
                      <a:r>
                        <a:rPr lang="en-US" altLang="ko-KR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3.5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모임 수정 확정</a:t>
                      </a:r>
                      <a:endParaRPr lang="en-US" altLang="ko-KR" sz="1100" b="0" i="0" u="none" strike="noStrike" kern="1200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648000" indent="0" rtl="0" fontAlgn="base">
                        <a:buNone/>
                      </a:pP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사용자는 앱 화면 하단의 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등록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버튼을 클릭한다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64800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시스템은 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“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모임 정보를 수정하겠습니까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?”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라는 </a:t>
                      </a:r>
                      <a:r>
                        <a:rPr lang="ko-KR" altLang="en-US" sz="11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알림창을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화면에 출력한다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사용자가 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확인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’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버튼을 누르면</a:t>
                      </a:r>
                      <a:r>
                        <a:rPr lang="en-US" altLang="ko-KR" sz="11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(AF8)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</a:p>
                    <a:p>
                      <a:pPr marL="64800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시스템은 변경된 내용을 저장</a:t>
                      </a:r>
                      <a:r>
                        <a:rPr lang="en-US" altLang="ko-KR" sz="11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(AF6), (AF9)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하고 본 </a:t>
                      </a:r>
                      <a:r>
                        <a:rPr lang="ko-KR" altLang="en-US" sz="11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유스케이스를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종료한다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  <a:endParaRPr lang="en-US" altLang="ko-KR" sz="1100" b="0" i="0" u="none" strike="noStrike" kern="1200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228600" indent="-228600" rtl="0" fontAlgn="base">
                        <a:buAutoNum type="arabicPeriod" startAt="4"/>
                      </a:pPr>
                      <a:endParaRPr lang="en-US" altLang="ko-KR" sz="1100" b="0" i="0" u="none" strike="noStrike" kern="12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228600" indent="-228600" rtl="0" fontAlgn="base">
                        <a:buAutoNum type="arabicPeriod" startAt="4"/>
                      </a:pPr>
                      <a:r>
                        <a:rPr lang="ko-KR" alt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모임 삭제</a:t>
                      </a:r>
                      <a:endParaRPr lang="en-US" altLang="ko-KR" sz="1100" b="0" i="0" u="none" strike="noStrike" kern="12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457200" marR="0" lvl="1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4.1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목록에서 삭제하고자 하는 모임 선택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1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(AF7)</a:t>
                      </a:r>
                    </a:p>
                    <a:p>
                      <a:pPr marL="648000" indent="0" rtl="0" fontAlgn="base">
                        <a:buNone/>
                      </a:pP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사용자는 모임 목록 화면에서 수정하고자</a:t>
                      </a:r>
                      <a:r>
                        <a:rPr lang="ko-KR" altLang="en-US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하는 모임의 오른쪽에 있는 </a:t>
                      </a:r>
                      <a:r>
                        <a:rPr lang="en-US" altLang="ko-KR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모임 삭제</a:t>
                      </a:r>
                      <a:r>
                        <a:rPr lang="en-US" altLang="ko-KR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버튼을 누른다</a:t>
                      </a:r>
                      <a:r>
                        <a:rPr lang="en-US" altLang="ko-KR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. </a:t>
                      </a:r>
                      <a:endParaRPr lang="en-US" altLang="ko-KR" sz="1100" b="0" i="0" u="none" strike="noStrike" kern="1200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457200" lvl="1" indent="0" rtl="0" fontAlgn="base">
                        <a:buNone/>
                      </a:pP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4.2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모임 삭제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</a:p>
                    <a:p>
                      <a:pPr marL="64800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시스템은 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모임을 삭제하시겠습니까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?’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라는 </a:t>
                      </a:r>
                      <a:r>
                        <a:rPr lang="ko-KR" altLang="en-US" sz="11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알림창을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화면에 출력한다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  <a:r>
                        <a:rPr lang="en-US" altLang="ko-KR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사용자는 </a:t>
                      </a:r>
                      <a:r>
                        <a:rPr lang="en-US" altLang="ko-KR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확인</a:t>
                      </a:r>
                      <a:r>
                        <a:rPr lang="en-US" altLang="ko-KR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버튼을 클릭한다</a:t>
                      </a:r>
                      <a:r>
                        <a:rPr lang="en-US" altLang="ko-KR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  <a:r>
                        <a:rPr lang="en-US" altLang="ko-KR" sz="11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(AF10) </a:t>
                      </a:r>
                      <a:endParaRPr lang="en-US" altLang="ko-KR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457200" lvl="1" indent="0" rtl="0" fontAlgn="base">
                        <a:buNone/>
                      </a:pP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4.3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모임 삭제 확정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</a:p>
                    <a:p>
                      <a:pPr marL="457200" lvl="1" indent="0" rtl="0" fontAlgn="base">
                        <a:buNone/>
                      </a:pP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   시스템은 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모임이 삭제되었습니다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.’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라는 </a:t>
                      </a:r>
                      <a:r>
                        <a:rPr lang="ko-KR" altLang="en-US" sz="11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알림창을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화면에 출력한 후 저장된 모임 목록에서 해당 모임을 제거하고 본 </a:t>
                      </a:r>
                      <a:r>
                        <a:rPr lang="ko-KR" altLang="en-US" sz="11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유스케이스를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종료한다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648000" indent="0" rtl="0" fontAlgn="base">
                        <a:buNone/>
                      </a:pPr>
                      <a:endParaRPr lang="en-US" altLang="ko-KR" sz="1100" b="0" i="0" u="none" strike="noStrike" kern="1200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51092" marR="5109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948781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/>
              <a:t>Use Case Specification : </a:t>
            </a:r>
            <a:r>
              <a:rPr lang="ko-KR" altLang="en-US" sz="2400" dirty="0"/>
              <a:t>모임그룹관리</a:t>
            </a: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21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C109C41F-E276-47BC-82DD-A571E5BA1A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0723338"/>
              </p:ext>
            </p:extLst>
          </p:nvPr>
        </p:nvGraphicFramePr>
        <p:xfrm>
          <a:off x="341376" y="1097280"/>
          <a:ext cx="8551104" cy="5600364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85511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0072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</a:rPr>
                        <a:t>Alternative Flow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06264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AF1.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존재하지 않는 아이디</a:t>
                      </a:r>
                      <a:endParaRPr lang="en-US" altLang="ko-KR" sz="1100" b="0" kern="10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3600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분기점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: Basic Flow 2.3, Basic Flow 3.3</a:t>
                      </a:r>
                    </a:p>
                    <a:p>
                      <a:pPr marL="6480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시스템은 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“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존재하지 않는 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ID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입니다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”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라는 </a:t>
                      </a:r>
                      <a:r>
                        <a:rPr lang="ko-KR" altLang="en-US" sz="1100" b="0" kern="100" baseline="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알림창을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화면에 출력한 후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Basic Flow 2.3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이 실행 중이었다면 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Basic Flow 2.3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으로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 Basic Flow 3.3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이 실행 중이었다면 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Basic Flow 3.3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으로 돌아간다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6480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0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AF2.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사용자 자신의 아이디 입력</a:t>
                      </a:r>
                      <a:endParaRPr lang="en-US" altLang="ko-KR" sz="1100" b="0" kern="10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3600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분기점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: Basic Flow 2.3, Basic Flow 3.3</a:t>
                      </a:r>
                    </a:p>
                    <a:p>
                      <a:pPr marL="6480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시스템은 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"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본인을 추가할 수 없습니다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"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라는 </a:t>
                      </a:r>
                      <a:r>
                        <a:rPr lang="ko-KR" altLang="en-US" sz="1100" b="0" kern="100" baseline="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알림창을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화면에 출력한 후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Basic Flow 2.3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이 실행 중이었다면 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Basic Flow 2.3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으로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 Basic Flow 3.3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이 실행 중이었다면 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Basic Flow 3.3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으로 돌아간다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6480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0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AF3.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이미 구성원으로 추가한 아이디 입력</a:t>
                      </a:r>
                      <a:endParaRPr lang="en-US" altLang="ko-KR" sz="1100" b="0" kern="10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3600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분기점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: Basic Flow 2.3, Basic Flow 3.3</a:t>
                      </a:r>
                    </a:p>
                    <a:p>
                      <a:pPr marL="6480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시스템은 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"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이미 추가된 구성원입니다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"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라는 </a:t>
                      </a:r>
                      <a:r>
                        <a:rPr lang="ko-KR" altLang="en-US" sz="1100" b="0" kern="100" baseline="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알림창을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화면에 출력한 후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Basic Flow 2.3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이 실행 중이었다면 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Basic Flow 2.3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으로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 Basic Flow 3.3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이 실행 중이었다면 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Basic Flow 3.3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으로 돌아간다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AF4.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모임 이름 중복 오류 발생</a:t>
                      </a:r>
                      <a:endParaRPr lang="en-US" altLang="ko-KR" sz="1100" b="0" kern="10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3600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분기점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: Basic Flow 2.4</a:t>
                      </a:r>
                    </a:p>
                    <a:p>
                      <a:pPr marL="6480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시스템은 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"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이미 존재하는 </a:t>
                      </a:r>
                      <a:r>
                        <a:rPr lang="ko-KR" altLang="en-US" sz="1100" b="0" kern="100" baseline="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모임명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입니다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”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라는 </a:t>
                      </a:r>
                      <a:r>
                        <a:rPr lang="ko-KR" altLang="en-US" sz="1100" b="0" kern="100" baseline="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알림창을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화면에 출력한 후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 Basic Flow 2.4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로 돌아간다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6480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0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AF5.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모임 이름을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기입하지 않음</a:t>
                      </a:r>
                      <a:endParaRPr lang="en-US" altLang="ko-KR" sz="1100" b="0" kern="10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3600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분기점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: Basic Flow 2.4</a:t>
                      </a:r>
                    </a:p>
                    <a:p>
                      <a:pPr marL="6480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시스템은 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"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모임 이름을 입력해주세요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”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라는 </a:t>
                      </a:r>
                      <a:r>
                        <a:rPr lang="ko-KR" altLang="en-US" sz="1100" b="0" kern="100" baseline="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알림창을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화면에 출력한 후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 Basic Flow 2.4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로 돌아간다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6480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0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AF6.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모임 구성원을 추가하지 않음</a:t>
                      </a:r>
                      <a:endParaRPr lang="en-US" altLang="ko-KR" sz="1100" b="0" kern="10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3600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분기점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: Basic Flow 2.4, Basic Flow 3.5</a:t>
                      </a:r>
                    </a:p>
                    <a:p>
                      <a:pPr marL="6480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시스템은 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"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모임 구성원을 추가해주세요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“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라는 </a:t>
                      </a:r>
                      <a:r>
                        <a:rPr lang="ko-KR" altLang="en-US" sz="1100" b="0" kern="100" baseline="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알림창을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화면에 출력한 후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 Basic Flow 2.4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이 실행 중이었다면 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Basic Flow 2.4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로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 Basic Flow 3.5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가 실행 중이었다면 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Basic Flow 3.5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로 돌아간다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         </a:t>
                      </a: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/>
              <a:t>Use Case Specification : </a:t>
            </a:r>
            <a:r>
              <a:rPr lang="ko-KR" altLang="en-US" sz="2400" dirty="0"/>
              <a:t>모임그룹관리</a:t>
            </a: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22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C109C41F-E276-47BC-82DD-A571E5BA1A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6013694"/>
              </p:ext>
            </p:extLst>
          </p:nvPr>
        </p:nvGraphicFramePr>
        <p:xfrm>
          <a:off x="341376" y="1097280"/>
          <a:ext cx="8551104" cy="4250862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85511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0072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</a:rPr>
                        <a:t>Alternative Flow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06264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AF7. 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변경 권한 없음</a:t>
                      </a:r>
                      <a:endParaRPr lang="en-US" altLang="ko-KR" sz="1100" b="0" kern="10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3600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분기점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: Basic Flow 3.1, Basic Flow 4.1</a:t>
                      </a:r>
                    </a:p>
                    <a:p>
                      <a:pPr marL="6480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시스템은 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‘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모임 수정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’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명령을 요청한 회원의 직위가  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‘</a:t>
                      </a:r>
                      <a:r>
                        <a:rPr lang="ko-KR" altLang="en-US" sz="1100" b="0" kern="100" baseline="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모임장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’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으로 설정되어 있는지를 체크한다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만약  해당 사용자가 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‘</a:t>
                      </a:r>
                      <a:r>
                        <a:rPr lang="ko-KR" altLang="en-US" sz="1100" b="0" kern="100" baseline="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모임장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’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이 아니라면 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‘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모임장만 접근이 가능합니다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’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라는 </a:t>
                      </a:r>
                      <a:r>
                        <a:rPr lang="ko-KR" altLang="en-US" sz="1100" b="0" kern="100" baseline="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알림창을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화면에 출력한 후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 Basic Flow 3.1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이 실행 중이었다면 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Basic Flow 3.1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로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Basic Flow 4.1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이 실행 중이었다면  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Basic Flow 4.1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로 돌아간다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6480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0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AF8. 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모임 수정 취소</a:t>
                      </a:r>
                      <a:endParaRPr lang="en-US" altLang="ko-KR" sz="1100" b="0" kern="10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3600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분기점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: Basic Flow 3.5</a:t>
                      </a:r>
                    </a:p>
                    <a:p>
                      <a:pPr marL="6480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사용자가 ‘취소‘ 버튼을 클릭한 경우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시스템은 수정된 모임 정보를 저장하지 않고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Basic Flow 3.5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로 돌아간다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6480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0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AF9.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모임 이름 수정</a:t>
                      </a:r>
                      <a:endParaRPr lang="en-US" altLang="ko-KR" sz="1100" b="0" kern="10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3600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분기점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: Basic Flow 3.5</a:t>
                      </a:r>
                    </a:p>
                    <a:p>
                      <a:pPr marL="6480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시스템은 ＂모임명은 수정할 수 없습니다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”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라는 </a:t>
                      </a:r>
                      <a:r>
                        <a:rPr lang="ko-KR" altLang="en-US" sz="1100" b="0" kern="100" baseline="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알림창을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화면에 출력한 후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 Basic Flow 3.5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로 돌아간다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6480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0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AF10. 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모임 삭제 취소</a:t>
                      </a:r>
                      <a:endParaRPr lang="en-US" altLang="ko-KR" sz="1100" b="0" kern="10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3600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분기점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: Basic Flow 4.2</a:t>
                      </a:r>
                    </a:p>
                    <a:p>
                      <a:pPr marL="6480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사용자가 ‘취소‘ 버튼을 클릭한 경우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시스템은 선택된 모임 정보를 그대로 둔 채 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Basic Flow 4.2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으로 돌아간다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6480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0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0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0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         </a:t>
                      </a: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973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dirty="0"/>
              <a:t>Use Case Specification : </a:t>
            </a:r>
            <a:r>
              <a:rPr lang="ko-KR" altLang="en-US" sz="2400" dirty="0"/>
              <a:t>모임그룹관리 </a:t>
            </a:r>
            <a:r>
              <a:rPr lang="en-US" altLang="ko-KR" sz="2400" dirty="0"/>
              <a:t>– </a:t>
            </a:r>
            <a:r>
              <a:rPr lang="ko-KR" altLang="en-US" sz="2400" dirty="0"/>
              <a:t>첫 화면 </a:t>
            </a: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23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21EAEA8E-CD59-407D-B420-3C24AE0F3D1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149" y="1022339"/>
            <a:ext cx="3037500" cy="5400000"/>
          </a:xfrm>
          <a:prstGeom prst="rect">
            <a:avLst/>
          </a:prstGeom>
        </p:spPr>
      </p:pic>
      <p:pic>
        <p:nvPicPr>
          <p:cNvPr id="10" name="그래픽 9" descr="줄 화살표: 일자형">
            <a:extLst>
              <a:ext uri="{FF2B5EF4-FFF2-40B4-BE49-F238E27FC236}">
                <a16:creationId xmlns:a16="http://schemas.microsoft.com/office/drawing/2014/main" id="{497AA2F1-A2B4-4DF6-B19C-7334769FE1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411445" y="1699955"/>
            <a:ext cx="743412" cy="747606"/>
          </a:xfrm>
          <a:prstGeom prst="rect">
            <a:avLst/>
          </a:prstGeom>
        </p:spPr>
      </p:pic>
      <p:pic>
        <p:nvPicPr>
          <p:cNvPr id="9" name="그림 8" descr="스크린샷이(가) 표시된 사진&#10;&#10;자동 생성된 설명">
            <a:extLst>
              <a:ext uri="{FF2B5EF4-FFF2-40B4-BE49-F238E27FC236}">
                <a16:creationId xmlns:a16="http://schemas.microsoft.com/office/drawing/2014/main" id="{FBA19E61-20D3-4E78-90F9-A577487195D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1990" y="1022339"/>
            <a:ext cx="3037500" cy="5400000"/>
          </a:xfrm>
          <a:prstGeom prst="rect">
            <a:avLst/>
          </a:prstGeom>
        </p:spPr>
      </p:pic>
      <p:pic>
        <p:nvPicPr>
          <p:cNvPr id="13" name="그래픽 12" descr="줄 화살표: 일자형">
            <a:extLst>
              <a:ext uri="{FF2B5EF4-FFF2-40B4-BE49-F238E27FC236}">
                <a16:creationId xmlns:a16="http://schemas.microsoft.com/office/drawing/2014/main" id="{1B8C53C3-A913-4CEE-832B-74E40F7607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416737" y="1699955"/>
            <a:ext cx="743412" cy="747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1306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dirty="0"/>
              <a:t>Use Case Specification : </a:t>
            </a:r>
            <a:r>
              <a:rPr lang="ko-KR" altLang="en-US" sz="2400" dirty="0"/>
              <a:t>모임그룹관리 </a:t>
            </a:r>
            <a:r>
              <a:rPr lang="en-US" altLang="ko-KR" sz="2400" dirty="0"/>
              <a:t>– </a:t>
            </a:r>
            <a:r>
              <a:rPr lang="ko-KR" altLang="en-US" sz="2400" dirty="0"/>
              <a:t>모임 등록</a:t>
            </a: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24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5808910E-F418-4395-A329-53872893C8D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716" y="1063332"/>
            <a:ext cx="3037500" cy="5400000"/>
          </a:xfrm>
          <a:prstGeom prst="rect">
            <a:avLst/>
          </a:prstGeom>
        </p:spPr>
      </p:pic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E457B87D-C855-4C5B-B0F3-02A391160BA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9461" y="1063332"/>
            <a:ext cx="3037500" cy="5400000"/>
          </a:xfrm>
          <a:prstGeom prst="rect">
            <a:avLst/>
          </a:prstGeom>
        </p:spPr>
      </p:pic>
      <p:pic>
        <p:nvPicPr>
          <p:cNvPr id="12" name="그래픽 11" descr="줄 화살표: 일자형">
            <a:extLst>
              <a:ext uri="{FF2B5EF4-FFF2-40B4-BE49-F238E27FC236}">
                <a16:creationId xmlns:a16="http://schemas.microsoft.com/office/drawing/2014/main" id="{F200ADD9-FADB-436B-B6F3-F2F2DEC868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18217" y="1131784"/>
            <a:ext cx="800012" cy="715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3693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dirty="0"/>
              <a:t>Use Case Specification : </a:t>
            </a:r>
            <a:r>
              <a:rPr lang="ko-KR" altLang="en-US" sz="2400" dirty="0"/>
              <a:t>모임그룹관리 </a:t>
            </a:r>
            <a:r>
              <a:rPr lang="en-US" altLang="ko-KR" sz="2400" dirty="0"/>
              <a:t>– </a:t>
            </a:r>
            <a:r>
              <a:rPr lang="ko-KR" altLang="en-US" sz="2400" dirty="0"/>
              <a:t>모임 등록</a:t>
            </a: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25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D4FF0B2D-D80D-4AA3-967E-63B67DC1C83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5333" y="1022339"/>
            <a:ext cx="30375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3765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dirty="0"/>
              <a:t>Use Case Specification : </a:t>
            </a:r>
            <a:r>
              <a:rPr lang="ko-KR" altLang="en-US" sz="2400" dirty="0"/>
              <a:t>모임그룹관리 </a:t>
            </a:r>
            <a:r>
              <a:rPr lang="en-US" altLang="ko-KR" sz="2400" dirty="0"/>
              <a:t>– </a:t>
            </a:r>
            <a:r>
              <a:rPr lang="ko-KR" altLang="en-US" sz="2400" dirty="0"/>
              <a:t>모임 수정</a:t>
            </a: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26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C16E8381-E20D-49AE-8EE1-907F4E47115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912" y="1063332"/>
            <a:ext cx="3037500" cy="5400000"/>
          </a:xfrm>
          <a:prstGeom prst="rect">
            <a:avLst/>
          </a:prstGeom>
        </p:spPr>
      </p:pic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4F7ACB89-3FC0-43DA-8AF3-8B303546F59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3987" y="1063332"/>
            <a:ext cx="3037500" cy="5400000"/>
          </a:xfrm>
          <a:prstGeom prst="rect">
            <a:avLst/>
          </a:prstGeom>
        </p:spPr>
      </p:pic>
      <p:pic>
        <p:nvPicPr>
          <p:cNvPr id="9" name="그래픽 8" descr="줄 화살표: 일자형">
            <a:extLst>
              <a:ext uri="{FF2B5EF4-FFF2-40B4-BE49-F238E27FC236}">
                <a16:creationId xmlns:a16="http://schemas.microsoft.com/office/drawing/2014/main" id="{E5A61F01-D589-48FD-BBB8-908EC0C418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87412" y="3464512"/>
            <a:ext cx="800012" cy="715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986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dirty="0"/>
              <a:t>Use Case Specification : </a:t>
            </a:r>
            <a:r>
              <a:rPr lang="ko-KR" altLang="en-US" sz="2400" dirty="0"/>
              <a:t>모임그룹관리 </a:t>
            </a:r>
            <a:r>
              <a:rPr lang="en-US" altLang="ko-KR" sz="2400" dirty="0"/>
              <a:t>– </a:t>
            </a:r>
            <a:r>
              <a:rPr lang="ko-KR" altLang="en-US" sz="2400" dirty="0"/>
              <a:t>모임 수정</a:t>
            </a: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27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12D7901F-1B30-47C8-8B6F-5B4FE2228B3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4547" y="1063332"/>
            <a:ext cx="3037500" cy="5400000"/>
          </a:xfrm>
          <a:prstGeom prst="rect">
            <a:avLst/>
          </a:prstGeom>
        </p:spPr>
      </p:pic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F6FED135-67CB-4D61-9E65-02F81886DE3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416" y="1063332"/>
            <a:ext cx="30375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6784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dirty="0"/>
              <a:t>Use Case Specification : </a:t>
            </a:r>
            <a:r>
              <a:rPr lang="ko-KR" altLang="en-US" sz="2400" dirty="0"/>
              <a:t>모임그룹관리 </a:t>
            </a:r>
            <a:r>
              <a:rPr lang="en-US" altLang="ko-KR" sz="2400" dirty="0"/>
              <a:t>– </a:t>
            </a:r>
            <a:r>
              <a:rPr lang="ko-KR" altLang="en-US" sz="2400" dirty="0"/>
              <a:t>모임 삭제</a:t>
            </a: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28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1237380D-6DA8-48F8-914E-29D8BE30E15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3323" y="1063332"/>
            <a:ext cx="3037500" cy="5400000"/>
          </a:xfrm>
          <a:prstGeom prst="rect">
            <a:avLst/>
          </a:prstGeom>
        </p:spPr>
      </p:pic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CC802CF6-E28C-4828-8607-91E3C8C8B1F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939" y="1063332"/>
            <a:ext cx="3037500" cy="5400000"/>
          </a:xfrm>
          <a:prstGeom prst="rect">
            <a:avLst/>
          </a:prstGeom>
        </p:spPr>
      </p:pic>
      <p:pic>
        <p:nvPicPr>
          <p:cNvPr id="10" name="그래픽 9" descr="줄 화살표: 일자형">
            <a:extLst>
              <a:ext uri="{FF2B5EF4-FFF2-40B4-BE49-F238E27FC236}">
                <a16:creationId xmlns:a16="http://schemas.microsoft.com/office/drawing/2014/main" id="{46DED439-2283-4FE4-A80E-768DE97FE5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50360" y="3837374"/>
            <a:ext cx="800012" cy="715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3608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dirty="0"/>
              <a:t>Use Case Specification : </a:t>
            </a:r>
            <a:r>
              <a:rPr lang="ko-KR" altLang="en-US" sz="2400" dirty="0"/>
              <a:t>모임그룹관리 </a:t>
            </a:r>
            <a:r>
              <a:rPr lang="en-US" altLang="ko-KR" sz="2400" dirty="0"/>
              <a:t>– </a:t>
            </a:r>
            <a:r>
              <a:rPr lang="ko-KR" altLang="en-US" sz="2400" dirty="0"/>
              <a:t>모임 삭제</a:t>
            </a: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29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D8197A8B-F5EA-431B-A805-3BA504B4311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2886" y="1063332"/>
            <a:ext cx="30375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4097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>
            <a:extLst>
              <a:ext uri="{FF2B5EF4-FFF2-40B4-BE49-F238E27FC236}">
                <a16:creationId xmlns:a16="http://schemas.microsoft.com/office/drawing/2014/main" id="{D4016E07-41E3-4042-9B66-700286423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100" dirty="0"/>
              <a:t>Use Case Specification: </a:t>
            </a:r>
            <a:r>
              <a:rPr lang="ko-KR" altLang="en-US" sz="2100" dirty="0"/>
              <a:t>개인일정관리</a:t>
            </a:r>
            <a:endParaRPr lang="ko-KR" altLang="en-US" sz="1800" dirty="0"/>
          </a:p>
        </p:txBody>
      </p:sp>
      <p:sp>
        <p:nvSpPr>
          <p:cNvPr id="11267" name="슬라이드 번호 개체 틀 3">
            <a:extLst>
              <a:ext uri="{FF2B5EF4-FFF2-40B4-BE49-F238E27FC236}">
                <a16:creationId xmlns:a16="http://schemas.microsoft.com/office/drawing/2014/main" id="{46B4C753-3DD6-4BDC-8997-F2E85B96E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1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557213" indent="-214313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857250" indent="-17145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200150" indent="-171450" latinLnBrk="1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1543050" indent="-171450" latinLnBrk="1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9E1D53AE-96C5-4C3B-8EEC-94A671C665C0}" type="slidenum">
              <a:rPr lang="ko-KR" altLang="en-US" sz="90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3</a:t>
            </a:fld>
            <a:endParaRPr lang="ko-KR" altLang="en-US" sz="9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2B3CAE59-0765-47CC-B327-235D4D891B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6514714"/>
              </p:ext>
            </p:extLst>
          </p:nvPr>
        </p:nvGraphicFramePr>
        <p:xfrm>
          <a:off x="526356" y="1200957"/>
          <a:ext cx="8091287" cy="4706430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80912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2019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solidFill>
                            <a:schemeClr val="tx1"/>
                          </a:solidFill>
                          <a:effectLst/>
                        </a:rPr>
                        <a:t>Basic </a:t>
                      </a:r>
                      <a:r>
                        <a:rPr lang="en-US" altLang="ko-KR" sz="1100" kern="100" dirty="0" err="1">
                          <a:solidFill>
                            <a:schemeClr val="tx1"/>
                          </a:solidFill>
                          <a:effectLst/>
                        </a:rPr>
                        <a:t>Flow</a:t>
                      </a:r>
                      <a:r>
                        <a:rPr lang="en-US" sz="1100" kern="100" dirty="0" err="1">
                          <a:effectLst/>
                        </a:rPr>
                        <a:t>c</a:t>
                      </a:r>
                      <a:r>
                        <a:rPr lang="en-US" sz="1100" kern="100" dirty="0">
                          <a:effectLst/>
                        </a:rPr>
                        <a:t> Flow</a:t>
                      </a: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1092" marR="5109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6722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어플 내 일정 등록</a:t>
                      </a:r>
                      <a:endParaRPr lang="en-US" altLang="ko-KR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457200" marR="0" lvl="1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3.1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일정을 등록하고자 하는 날짜 선택</a:t>
                      </a:r>
                      <a:endParaRPr lang="en-US" altLang="ko-KR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648000" marR="0" lvl="1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사용자는 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내 일정 관리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페이지 하단의 일정 추가 버튼을 클릭한다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시스템은 개인 일정을 보여주는 달력과 일정 정보 입력창을 화면상에 출력한다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사용자는 일정을 추가하고 싶은 날짜를 달력에서 클릭한다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457200" marR="0" lvl="1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3.2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일정 기본 정보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기입</a:t>
                      </a:r>
                      <a:endParaRPr lang="en-US" altLang="ko-KR" sz="1100" b="0" i="0" u="none" strike="noStrike" kern="1200" dirty="0">
                        <a:solidFill>
                          <a:srgbClr val="FF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637200" marR="0" lvl="1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사용자는 하단에 뜨는 입력창에 일정의 기본 정보인 일정 이름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일정 내용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</a:t>
                      </a:r>
                      <a:r>
                        <a:rPr lang="en-US" altLang="ko-KR" sz="11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(AF2)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장소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조정 가능 정도를 기입한다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조정 가능 정도의 경우 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불가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’, ‘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약간 가능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’, ‘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가능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중 해당 정도 옆에 위치한 체크박스를 클릭한다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 때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일정 이름과 시간은 필수 기입 정보이다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457200" marR="0" lvl="1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3.3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개인 일정표 확정</a:t>
                      </a:r>
                      <a:endParaRPr lang="en-US" altLang="ko-KR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637200" marR="0" lvl="1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사용자는 </a:t>
                      </a:r>
                      <a:r>
                        <a:rPr lang="ko-KR" altLang="en-US" sz="11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입력창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최하단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우측에 위치한 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등록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버튼을 눌러 개인 일정표를 확정한다</a:t>
                      </a:r>
                      <a:r>
                        <a:rPr lang="en-US" altLang="ko-KR" sz="11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(AF3)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시스템은 등록한 일정이 반영된 달력을 화면상에 출력한 후 본 </a:t>
                      </a:r>
                      <a:r>
                        <a:rPr lang="ko-KR" altLang="en-US" sz="11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유스케이스를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종료한다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637200" marR="0" lvl="1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일정 수정</a:t>
                      </a:r>
                      <a:endParaRPr lang="en-US" altLang="ko-KR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457200" marR="0" lvl="1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4.1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수정하고자 하는 일정 선택</a:t>
                      </a:r>
                      <a:endParaRPr lang="en-US" altLang="ko-KR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648000" marR="0" lvl="1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사용자는 개인 일정을 보여주는 달력에서 수정하고 싶은 날짜를 클릭한다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시스템은 해당 날짜에 입력 되어있는 일정들을 달력 하단에 </a:t>
                      </a:r>
                      <a:r>
                        <a:rPr lang="ko-KR" altLang="en-US" sz="11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리스트업한다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 때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리스트에는 일정 이름과 일정의 시간대 정보가 포함된다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</a:p>
                    <a:p>
                      <a:pPr marL="648000" marR="0" lvl="1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사용자는 일정 리스트에서 수정하고자 하는 일정을 클릭한다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시스템은 달력 하단에 해당 일정 정보를 재입력 또는 삭제할 수 있는 입력창을 출력한다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457200" marR="0" lvl="1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4.2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일정 정보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수정</a:t>
                      </a:r>
                      <a:endParaRPr lang="en-US" altLang="ko-KR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648000" marR="0" lvl="1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사용자는 하단에 뜨는 입력창에서 일정 이름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일정 내용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</a:t>
                      </a:r>
                      <a:r>
                        <a:rPr lang="en-US" altLang="ko-KR" sz="11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(AF2)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장소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조정 가능 정도 중 수정을 원하는 정보를 </a:t>
                      </a:r>
                      <a:r>
                        <a:rPr lang="ko-KR" altLang="en-US" sz="11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재기입한다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조정 가능정도의 경우 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불가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’, ‘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약간 가능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’, ‘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가능</a:t>
                      </a:r>
                      <a:r>
                        <a:rPr lang="en-US" altLang="ko-KR" sz="1100" b="0" i="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100" b="0" i="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중 해당 정도 옆에 위치한 체크박스를 클릭한다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 때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일정 이름과 시간은 필수 기입 정보이다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en-US" altLang="ko-KR" sz="1100" b="0" i="0" u="none" strike="noStrike" kern="1200" dirty="0">
                        <a:solidFill>
                          <a:srgbClr val="FF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457200" marR="0" lvl="1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4.3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개인 일정표 확정 </a:t>
                      </a:r>
                      <a:endParaRPr lang="en-US" altLang="ko-KR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648000" marR="0" lvl="1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사용자는 </a:t>
                      </a:r>
                      <a:r>
                        <a:rPr lang="ko-KR" altLang="en-US" sz="11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입력창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최하단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우측에 위치한 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수정 완료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버튼을 눌러 정정사항을 저장하고 개인 일정표를 확정한다</a:t>
                      </a:r>
                      <a:r>
                        <a:rPr lang="en-US" altLang="ko-KR" sz="11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(AF3)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시스템은 수정사항이 반영된 달력을 화면상에 출력한 후 본 </a:t>
                      </a:r>
                      <a:r>
                        <a:rPr lang="ko-KR" altLang="en-US" sz="11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유스케이스를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종료한다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648000" marR="0" lvl="1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1092" marR="5109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72066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>
            <a:extLst>
              <a:ext uri="{FF2B5EF4-FFF2-40B4-BE49-F238E27FC236}">
                <a16:creationId xmlns:a16="http://schemas.microsoft.com/office/drawing/2014/main" id="{D4016E07-41E3-4042-9B66-700286423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15000"/>
              </a:lnSpc>
            </a:pPr>
            <a:r>
              <a:rPr lang="en-US" altLang="ko-KR" sz="2800" dirty="0"/>
              <a:t>Use Case Specification: </a:t>
            </a:r>
            <a:r>
              <a:rPr lang="ko-KR" altLang="en-US" sz="2700" kern="100" dirty="0">
                <a:latin typeface="맑은 고딕"/>
                <a:cs typeface="Times New Roman"/>
              </a:rPr>
              <a:t>모임 장소 및 시간 추천</a:t>
            </a:r>
            <a:endParaRPr lang="ko-KR" altLang="ko-KR" sz="2800" kern="100" dirty="0">
              <a:latin typeface="맑은 고딕"/>
              <a:cs typeface="Times New Roman"/>
            </a:endParaRPr>
          </a:p>
        </p:txBody>
      </p:sp>
      <p:sp>
        <p:nvSpPr>
          <p:cNvPr id="11267" name="슬라이드 번호 개체 틀 3">
            <a:extLst>
              <a:ext uri="{FF2B5EF4-FFF2-40B4-BE49-F238E27FC236}">
                <a16:creationId xmlns:a16="http://schemas.microsoft.com/office/drawing/2014/main" id="{46B4C753-3DD6-4BDC-8997-F2E85B96E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9E1D53AE-96C5-4C3B-8EEC-94A671C665C0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30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00AFBC4-AE96-4C2B-A66E-E16C377131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4487652"/>
              </p:ext>
            </p:extLst>
          </p:nvPr>
        </p:nvGraphicFramePr>
        <p:xfrm>
          <a:off x="251520" y="979752"/>
          <a:ext cx="8640960" cy="5358903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20937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472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9513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</a:t>
                      </a:r>
                      <a:r>
                        <a:rPr lang="en-US" altLang="ko-KR" sz="1100" kern="100" baseline="0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Case Name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모임 장소 및 시간 추천</a:t>
                      </a:r>
                      <a:endParaRPr lang="ko-KR" sz="1100" b="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461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solidFill>
                            <a:sysClr val="windowText" lastClr="000000"/>
                          </a:solidFill>
                          <a:effectLst/>
                        </a:rPr>
                        <a:t>Brief Description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모임 일정을 생성하고 모임 시간과 모임 장소를 추천하는 </a:t>
                      </a:r>
                      <a:r>
                        <a:rPr lang="ko-KR" altLang="en-US" sz="1100" dirty="0" err="1">
                          <a:solidFill>
                            <a:schemeClr val="tx1"/>
                          </a:solidFill>
                        </a:rPr>
                        <a:t>유즈케이스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추천 내역에</a:t>
                      </a:r>
                      <a:r>
                        <a:rPr lang="en-US" altLang="ko-KR" sz="110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aseline="0" dirty="0">
                          <a:solidFill>
                            <a:schemeClr val="tx1"/>
                          </a:solidFill>
                        </a:rPr>
                        <a:t>대한 피드백을 바탕으로 추천 우선순위를 조정한다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9513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solidFill>
                            <a:sysClr val="windowText" lastClr="000000"/>
                          </a:solidFill>
                          <a:effectLst/>
                        </a:rPr>
                        <a:t>Principal Actor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서강대 학생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9513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solidFill>
                            <a:sysClr val="windowText" lastClr="000000"/>
                          </a:solidFill>
                          <a:effectLst/>
                        </a:rPr>
                        <a:t>Precondition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서강대 학생은 이미 모임 등록을 완료한 상태</a:t>
                      </a:r>
                      <a:endParaRPr lang="ko-KR" sz="1100" kern="100" dirty="0">
                        <a:solidFill>
                          <a:srgbClr val="3107C9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9513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Basic Flow</a:t>
                      </a: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25390">
                <a:tc gridSpan="2">
                  <a:txBody>
                    <a:bodyPr/>
                    <a:lstStyle/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100" b="0" kern="100" dirty="0">
                          <a:effectLst/>
                        </a:rPr>
                        <a:t>본</a:t>
                      </a:r>
                      <a:r>
                        <a:rPr lang="en-US" altLang="ko-KR" sz="1100" b="0" kern="100" dirty="0">
                          <a:effectLst/>
                        </a:rPr>
                        <a:t> </a:t>
                      </a:r>
                      <a:r>
                        <a:rPr lang="ko-KR" altLang="en-US" sz="1100" b="0" kern="100" dirty="0" err="1">
                          <a:effectLst/>
                        </a:rPr>
                        <a:t>유스케이스는</a:t>
                      </a:r>
                      <a:r>
                        <a:rPr lang="ko-KR" altLang="en-US" sz="1100" b="0" kern="100" dirty="0">
                          <a:effectLst/>
                        </a:rPr>
                        <a:t>  사용자가 기존에 등록된 모임의 일정을 생성하고</a:t>
                      </a:r>
                      <a:r>
                        <a:rPr lang="en-US" altLang="ko-KR" sz="1100" b="0" kern="100" dirty="0"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effectLst/>
                        </a:rPr>
                        <a:t>모임 시간과 모임 장소를 </a:t>
                      </a:r>
                      <a:r>
                        <a:rPr lang="ko-KR" altLang="en-US" sz="1100" b="0" kern="100" dirty="0" err="1">
                          <a:effectLst/>
                        </a:rPr>
                        <a:t>추천받기</a:t>
                      </a:r>
                      <a:r>
                        <a:rPr lang="ko-KR" altLang="en-US" sz="1100" b="0" kern="100" dirty="0">
                          <a:effectLst/>
                        </a:rPr>
                        <a:t> 위해 </a:t>
                      </a:r>
                      <a:r>
                        <a:rPr lang="en-US" altLang="ko-KR" sz="1100" b="0" kern="100" dirty="0">
                          <a:effectLst/>
                        </a:rPr>
                        <a:t>‘</a:t>
                      </a:r>
                      <a:r>
                        <a:rPr lang="ko-KR" altLang="en-US" sz="1100" b="0" kern="100" dirty="0">
                          <a:effectLst/>
                        </a:rPr>
                        <a:t>내 모임 목록</a:t>
                      </a:r>
                      <a:r>
                        <a:rPr lang="en-US" altLang="ko-KR" sz="1100" b="0" kern="100" dirty="0">
                          <a:effectLst/>
                        </a:rPr>
                        <a:t>’</a:t>
                      </a:r>
                      <a:r>
                        <a:rPr lang="ko-KR" altLang="en-US" sz="1100" b="0" kern="100" dirty="0">
                          <a:effectLst/>
                        </a:rPr>
                        <a:t>의 </a:t>
                      </a:r>
                      <a:r>
                        <a:rPr lang="en-US" altLang="ko-KR" sz="1100" b="0" kern="100" dirty="0">
                          <a:effectLst/>
                        </a:rPr>
                        <a:t>‘</a:t>
                      </a:r>
                      <a:r>
                        <a:rPr lang="ko-KR" altLang="en-US" sz="1100" b="0" kern="100" dirty="0">
                          <a:effectLst/>
                        </a:rPr>
                        <a:t>일정 생성</a:t>
                      </a:r>
                      <a:r>
                        <a:rPr lang="en-US" altLang="ko-KR" sz="1100" b="0" kern="100" dirty="0">
                          <a:effectLst/>
                        </a:rPr>
                        <a:t>’</a:t>
                      </a:r>
                      <a:r>
                        <a:rPr lang="ko-KR" altLang="en-US" sz="1100" b="0" kern="100" dirty="0">
                          <a:effectLst/>
                        </a:rPr>
                        <a:t> 메뉴를 선택함으로써 시작된다</a:t>
                      </a:r>
                      <a:r>
                        <a:rPr lang="en-US" altLang="ko-KR" sz="1100" b="0" kern="100" dirty="0">
                          <a:effectLst/>
                        </a:rPr>
                        <a:t>.</a:t>
                      </a:r>
                    </a:p>
                    <a:p>
                      <a:pPr marL="228600" indent="-22860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AutoNum type="arabicPeriod"/>
                      </a:pPr>
                      <a:endParaRPr lang="en-US" altLang="ko-KR" sz="1100" b="0" kern="100" dirty="0">
                        <a:effectLst/>
                      </a:endParaRPr>
                    </a:p>
                    <a:p>
                      <a:pPr marL="228600" indent="-22860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AutoNum type="arabicPeriod"/>
                      </a:pPr>
                      <a:r>
                        <a:rPr lang="ko-KR" altLang="en-US" sz="1100" b="0" kern="100" dirty="0">
                          <a:effectLst/>
                        </a:rPr>
                        <a:t>모임 일정</a:t>
                      </a:r>
                      <a:r>
                        <a:rPr lang="ko-KR" altLang="en-US" sz="1100" b="0" kern="100" baseline="0" dirty="0">
                          <a:effectLst/>
                        </a:rPr>
                        <a:t> 생성</a:t>
                      </a:r>
                      <a:endParaRPr lang="en-US" altLang="ko-KR" sz="1100" b="0" kern="100" dirty="0">
                        <a:effectLst/>
                      </a:endParaRPr>
                    </a:p>
                    <a:p>
                      <a:pPr marL="457200" lvl="1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effectLst/>
                        </a:rPr>
                        <a:t>1.1 </a:t>
                      </a:r>
                      <a:r>
                        <a:rPr lang="ko-KR" altLang="en-US" sz="1100" b="0" kern="100" dirty="0">
                          <a:effectLst/>
                        </a:rPr>
                        <a:t>모임 일정을 생성할 모임 선택</a:t>
                      </a:r>
                      <a:r>
                        <a:rPr lang="en-US" altLang="ko-KR" sz="1100" b="0" kern="100" dirty="0">
                          <a:solidFill>
                            <a:srgbClr val="FF0000"/>
                          </a:solidFill>
                          <a:effectLst/>
                        </a:rPr>
                        <a:t>       </a:t>
                      </a:r>
                    </a:p>
                    <a:p>
                      <a:pPr marL="648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사용자는</a:t>
                      </a:r>
                      <a:r>
                        <a:rPr lang="ko-KR" altLang="en-US" sz="1100" b="0" kern="100" dirty="0">
                          <a:solidFill>
                            <a:srgbClr val="FF0000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화면의</a:t>
                      </a:r>
                      <a:r>
                        <a:rPr lang="ko-KR" altLang="en-US" sz="1100" b="0" kern="100" dirty="0">
                          <a:solidFill>
                            <a:srgbClr val="FF0000"/>
                          </a:solidFill>
                          <a:effectLst/>
                        </a:rPr>
                        <a:t>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‘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내 모임 목록’ 에서 일정 생성을 원하는 모임을 선택하고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</a:t>
                      </a:r>
                      <a:r>
                        <a:rPr lang="en-US" altLang="ko-KR" sz="1100" b="0" kern="100" dirty="0">
                          <a:solidFill>
                            <a:srgbClr val="FF0000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해당 모임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옆에 위치한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‘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일정 생성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’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버튼을 클릭한다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시스템은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‘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모임 일정 등록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’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페이지로 넘어가며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이전에 등록했던 모임 일정 목록 및  일정 생성이 가능한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‘+’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버튼을 화면상 출력한다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endParaRPr lang="en-US" altLang="ko-KR" sz="1100" b="0" kern="100" dirty="0">
                        <a:solidFill>
                          <a:srgbClr val="FF0000"/>
                        </a:solidFill>
                        <a:effectLst/>
                      </a:endParaRPr>
                    </a:p>
                    <a:p>
                      <a:pPr marL="457200" lvl="1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effectLst/>
                        </a:rPr>
                        <a:t>1.2 </a:t>
                      </a:r>
                      <a:r>
                        <a:rPr lang="ko-KR" altLang="en-US" sz="1100" b="0" kern="100" dirty="0">
                          <a:effectLst/>
                        </a:rPr>
                        <a:t>모임 일정 생성</a:t>
                      </a:r>
                      <a:r>
                        <a:rPr lang="en-US" altLang="ko-KR" sz="1100" b="0" kern="100" dirty="0">
                          <a:effectLst/>
                        </a:rPr>
                        <a:t> </a:t>
                      </a:r>
                      <a:r>
                        <a:rPr lang="ko-KR" altLang="en-US" sz="1100" b="0" kern="100" dirty="0">
                          <a:effectLst/>
                        </a:rPr>
                        <a:t>및 등록</a:t>
                      </a:r>
                      <a:endParaRPr lang="en-US" altLang="ko-KR" sz="1100" b="0" kern="100" dirty="0">
                        <a:effectLst/>
                      </a:endParaRPr>
                    </a:p>
                    <a:p>
                      <a:pPr marL="648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100" b="0" kern="100" dirty="0">
                          <a:effectLst/>
                        </a:rPr>
                        <a:t>사용자는 화면 하단의 일정 생성이 가능한 </a:t>
                      </a:r>
                      <a:r>
                        <a:rPr lang="en-US" altLang="ko-KR" sz="1100" b="0" kern="100" dirty="0">
                          <a:effectLst/>
                        </a:rPr>
                        <a:t>‘+’</a:t>
                      </a:r>
                      <a:r>
                        <a:rPr lang="ko-KR" altLang="en-US" sz="1100" b="0" kern="100" dirty="0">
                          <a:effectLst/>
                        </a:rPr>
                        <a:t> 버튼을 클릭한다</a:t>
                      </a:r>
                      <a:r>
                        <a:rPr lang="en-US" altLang="ko-KR" sz="1100" b="0" kern="100" dirty="0">
                          <a:effectLst/>
                        </a:rPr>
                        <a:t>.</a:t>
                      </a:r>
                      <a:r>
                        <a:rPr lang="ko-KR" altLang="en-US" sz="1100" b="0" kern="100" dirty="0">
                          <a:effectLst/>
                        </a:rPr>
                        <a:t>시스템은 모임 </a:t>
                      </a:r>
                      <a:r>
                        <a:rPr lang="ko-KR" altLang="en-US" sz="1100" b="0" kern="100" dirty="0" err="1">
                          <a:effectLst/>
                        </a:rPr>
                        <a:t>일정명</a:t>
                      </a:r>
                      <a:r>
                        <a:rPr lang="en-US" altLang="ko-KR" sz="1100" b="0" kern="100" dirty="0"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effectLst/>
                        </a:rPr>
                        <a:t>모임 활동 계획</a:t>
                      </a:r>
                      <a:r>
                        <a:rPr lang="en-US" altLang="ko-KR" sz="1100" b="0" kern="100" dirty="0"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effectLst/>
                        </a:rPr>
                        <a:t>모임 일정 기간 및 예상 모임 시간을 입력할 수 있는 화면을 출력한다</a:t>
                      </a:r>
                      <a:r>
                        <a:rPr lang="en-US" altLang="ko-KR" sz="1100" b="0" kern="100" dirty="0">
                          <a:solidFill>
                            <a:srgbClr val="FF0000"/>
                          </a:solidFill>
                          <a:effectLst/>
                        </a:rPr>
                        <a:t>(AF1) </a:t>
                      </a:r>
                      <a:r>
                        <a:rPr lang="en-US" altLang="ko-KR" sz="1100" b="0" kern="100" dirty="0">
                          <a:effectLst/>
                        </a:rPr>
                        <a:t>. </a:t>
                      </a:r>
                      <a:r>
                        <a:rPr lang="ko-KR" altLang="en-US" sz="1100" b="0" kern="100" dirty="0">
                          <a:effectLst/>
                        </a:rPr>
                        <a:t>사용자는 모임 </a:t>
                      </a:r>
                      <a:r>
                        <a:rPr lang="ko-KR" altLang="en-US" sz="1100" b="0" kern="100" dirty="0" err="1">
                          <a:effectLst/>
                        </a:rPr>
                        <a:t>일정명</a:t>
                      </a:r>
                      <a:r>
                        <a:rPr lang="en-US" altLang="ko-KR" sz="1100" b="0" kern="100" dirty="0">
                          <a:effectLst/>
                        </a:rPr>
                        <a:t>,</a:t>
                      </a:r>
                      <a:r>
                        <a:rPr lang="ko-KR" altLang="en-US" sz="1100" b="0" kern="100" dirty="0">
                          <a:effectLst/>
                        </a:rPr>
                        <a:t> 모임 활동 계획 및 예상 모임 시간을 입력하고</a:t>
                      </a:r>
                      <a:r>
                        <a:rPr lang="en-US" altLang="ko-KR" sz="1100" b="0" kern="100" dirty="0"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effectLst/>
                        </a:rPr>
                        <a:t>모임 일정 기간을 ＇시작 날짜</a:t>
                      </a:r>
                      <a:r>
                        <a:rPr lang="en-US" altLang="ko-KR" sz="1100" b="0" kern="100" dirty="0">
                          <a:effectLst/>
                        </a:rPr>
                        <a:t>’</a:t>
                      </a:r>
                      <a:r>
                        <a:rPr lang="ko-KR" altLang="en-US" sz="1100" b="0" kern="100" dirty="0">
                          <a:effectLst/>
                        </a:rPr>
                        <a:t>와 </a:t>
                      </a:r>
                      <a:r>
                        <a:rPr lang="en-US" altLang="ko-KR" sz="1100" b="0" kern="100" dirty="0">
                          <a:effectLst/>
                        </a:rPr>
                        <a:t>‘</a:t>
                      </a:r>
                      <a:r>
                        <a:rPr lang="ko-KR" altLang="en-US" sz="1100" b="0" kern="100" dirty="0">
                          <a:effectLst/>
                        </a:rPr>
                        <a:t>종료 날짜</a:t>
                      </a:r>
                      <a:r>
                        <a:rPr lang="en-US" altLang="ko-KR" sz="1100" b="0" kern="100" dirty="0">
                          <a:effectLst/>
                        </a:rPr>
                        <a:t>’ </a:t>
                      </a:r>
                      <a:r>
                        <a:rPr lang="ko-KR" altLang="en-US" sz="1100" b="0" kern="100" dirty="0">
                          <a:effectLst/>
                        </a:rPr>
                        <a:t>각각 설정한다</a:t>
                      </a:r>
                      <a:r>
                        <a:rPr lang="en-US" altLang="ko-KR" sz="1100" b="0" kern="100" dirty="0">
                          <a:effectLst/>
                        </a:rPr>
                        <a:t>. </a:t>
                      </a:r>
                      <a:r>
                        <a:rPr lang="ko-KR" altLang="en-US" sz="1100" b="0" kern="100" dirty="0">
                          <a:effectLst/>
                        </a:rPr>
                        <a:t>모임 일정 기간의 설정을 원하지 않을 경우</a:t>
                      </a:r>
                      <a:r>
                        <a:rPr lang="en-US" altLang="ko-KR" sz="1100" b="0" kern="100" dirty="0">
                          <a:effectLst/>
                        </a:rPr>
                        <a:t>, ‘</a:t>
                      </a:r>
                      <a:r>
                        <a:rPr lang="ko-KR" altLang="en-US" sz="1100" b="0" kern="100" dirty="0">
                          <a:effectLst/>
                        </a:rPr>
                        <a:t>설정 안 함</a:t>
                      </a:r>
                      <a:r>
                        <a:rPr lang="en-US" altLang="ko-KR" sz="1100" b="0" kern="100" dirty="0">
                          <a:effectLst/>
                        </a:rPr>
                        <a:t>’ </a:t>
                      </a:r>
                      <a:r>
                        <a:rPr lang="ko-KR" altLang="en-US" sz="1100" b="0" kern="100" dirty="0">
                          <a:effectLst/>
                        </a:rPr>
                        <a:t>옆에 위치한 체크박스를 클릭한다</a:t>
                      </a:r>
                      <a:r>
                        <a:rPr lang="en-US" altLang="ko-KR" sz="1100" b="0" kern="100" dirty="0">
                          <a:effectLst/>
                        </a:rPr>
                        <a:t>. </a:t>
                      </a:r>
                      <a:r>
                        <a:rPr lang="ko-KR" altLang="en-US" sz="1100" b="0" kern="100" dirty="0">
                          <a:effectLst/>
                        </a:rPr>
                        <a:t> 사용자는 화면 하단에 </a:t>
                      </a:r>
                      <a:r>
                        <a:rPr lang="en-US" altLang="ko-KR" sz="1100" b="0" kern="100" dirty="0">
                          <a:effectLst/>
                        </a:rPr>
                        <a:t>‘</a:t>
                      </a:r>
                      <a:r>
                        <a:rPr lang="ko-KR" altLang="en-US" sz="1100" b="0" kern="100" dirty="0">
                          <a:effectLst/>
                        </a:rPr>
                        <a:t>등록</a:t>
                      </a:r>
                      <a:r>
                        <a:rPr lang="en-US" altLang="ko-KR" sz="1100" b="0" kern="100" dirty="0">
                          <a:effectLst/>
                        </a:rPr>
                        <a:t>’ </a:t>
                      </a:r>
                      <a:r>
                        <a:rPr lang="ko-KR" altLang="en-US" sz="1100" b="0" kern="100" dirty="0">
                          <a:effectLst/>
                        </a:rPr>
                        <a:t>버튼을 클릭한다</a:t>
                      </a:r>
                      <a:r>
                        <a:rPr lang="en-US" altLang="ko-KR" sz="1100" b="0" kern="100" dirty="0">
                          <a:effectLst/>
                        </a:rPr>
                        <a:t>. </a:t>
                      </a:r>
                      <a:r>
                        <a:rPr lang="ko-KR" altLang="en-US" sz="1100" b="0" kern="100" dirty="0">
                          <a:effectLst/>
                        </a:rPr>
                        <a:t>시스템은 </a:t>
                      </a:r>
                      <a:r>
                        <a:rPr lang="en-US" altLang="ko-KR" sz="1100" b="0" kern="100" dirty="0">
                          <a:effectLst/>
                        </a:rPr>
                        <a:t>‘</a:t>
                      </a:r>
                      <a:r>
                        <a:rPr lang="ko-KR" altLang="en-US" sz="1100" b="0" kern="100" dirty="0">
                          <a:effectLst/>
                        </a:rPr>
                        <a:t>일정을 등록하겠습니까</a:t>
                      </a:r>
                      <a:r>
                        <a:rPr lang="en-US" altLang="ko-KR" sz="1100" b="0" kern="100" dirty="0">
                          <a:effectLst/>
                        </a:rPr>
                        <a:t>?‘ </a:t>
                      </a:r>
                      <a:r>
                        <a:rPr lang="ko-KR" altLang="en-US" sz="1100" b="0" kern="100" dirty="0">
                          <a:effectLst/>
                        </a:rPr>
                        <a:t>라는 메시지를 화면에 보여준다</a:t>
                      </a:r>
                      <a:r>
                        <a:rPr lang="en-US" altLang="ko-KR" sz="1100" b="0" kern="100" dirty="0">
                          <a:effectLst/>
                        </a:rPr>
                        <a:t>.</a:t>
                      </a:r>
                    </a:p>
                    <a:p>
                      <a:pPr marL="457200" lvl="1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baseline="0" dirty="0">
                          <a:effectLst/>
                        </a:rPr>
                        <a:t>1.3 </a:t>
                      </a:r>
                      <a:r>
                        <a:rPr lang="ko-KR" altLang="en-US" sz="1100" b="0" kern="100" baseline="0" dirty="0">
                          <a:effectLst/>
                        </a:rPr>
                        <a:t>모임 일정 확정</a:t>
                      </a:r>
                      <a:endParaRPr lang="en-US" altLang="ko-KR" sz="1100" b="0" kern="100" baseline="0" dirty="0">
                        <a:effectLst/>
                      </a:endParaRPr>
                    </a:p>
                    <a:p>
                      <a:pPr marL="648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100" b="0" kern="100" baseline="0" dirty="0">
                          <a:effectLst/>
                        </a:rPr>
                        <a:t>사용자가 </a:t>
                      </a:r>
                      <a:r>
                        <a:rPr lang="en-US" altLang="ko-KR" sz="1100" b="0" kern="100" baseline="0" dirty="0">
                          <a:effectLst/>
                        </a:rPr>
                        <a:t>‘</a:t>
                      </a:r>
                      <a:r>
                        <a:rPr lang="ko-KR" altLang="en-US" sz="1100" b="0" kern="100" baseline="0" dirty="0">
                          <a:effectLst/>
                        </a:rPr>
                        <a:t>일정을 등록하시겠습니까</a:t>
                      </a:r>
                      <a:r>
                        <a:rPr lang="en-US" altLang="ko-KR" sz="1100" b="0" kern="100" baseline="0" dirty="0">
                          <a:effectLst/>
                        </a:rPr>
                        <a:t>?’ </a:t>
                      </a:r>
                      <a:r>
                        <a:rPr lang="ko-KR" altLang="en-US" sz="1100" b="0" kern="100" baseline="0" dirty="0">
                          <a:effectLst/>
                        </a:rPr>
                        <a:t>라는 메시지 확인 버튼을 누르면</a:t>
                      </a:r>
                      <a:r>
                        <a:rPr lang="en-US" altLang="ko-KR" sz="1100" b="0" kern="100" dirty="0">
                          <a:solidFill>
                            <a:srgbClr val="FF0000"/>
                          </a:solidFill>
                          <a:effectLst/>
                        </a:rPr>
                        <a:t>(AF2) </a:t>
                      </a:r>
                      <a:r>
                        <a:rPr lang="en-US" altLang="ko-KR" sz="1100" b="0" kern="100" baseline="0" dirty="0">
                          <a:effectLst/>
                        </a:rPr>
                        <a:t> </a:t>
                      </a:r>
                      <a:r>
                        <a:rPr lang="ko-KR" altLang="en-US" sz="1100" b="0" kern="100" baseline="0" dirty="0">
                          <a:effectLst/>
                        </a:rPr>
                        <a:t>시스템은 해당 모임 일정 정보를 저장한 후</a:t>
                      </a:r>
                      <a:r>
                        <a:rPr lang="en-US" altLang="ko-KR" sz="1100" b="0" kern="100" baseline="0" dirty="0">
                          <a:solidFill>
                            <a:srgbClr val="FF0000"/>
                          </a:solidFill>
                          <a:effectLst/>
                        </a:rPr>
                        <a:t>(AF3)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,</a:t>
                      </a:r>
                      <a:r>
                        <a:rPr lang="ko-KR" altLang="en-US" sz="1100" b="0" kern="100" baseline="0" dirty="0">
                          <a:solidFill>
                            <a:srgbClr val="FF0000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baseline="0" dirty="0">
                          <a:effectLst/>
                        </a:rPr>
                        <a:t>해당 일정을 포함한 모임 일정 목록을 화면상 출력한다</a:t>
                      </a:r>
                      <a:r>
                        <a:rPr lang="en-US" altLang="ko-KR" sz="1100" b="0" kern="100" baseline="0" dirty="0">
                          <a:effectLst/>
                        </a:rPr>
                        <a:t>.</a:t>
                      </a:r>
                    </a:p>
                    <a:p>
                      <a:pPr marL="648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endParaRPr lang="en-US" altLang="ko-KR" sz="1100" b="0" kern="100" baseline="0" dirty="0">
                        <a:effectLst/>
                      </a:endParaRPr>
                    </a:p>
                    <a:p>
                      <a:pPr marL="228600" indent="-22860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AutoNum type="arabicPeriod" startAt="2"/>
                      </a:pPr>
                      <a:r>
                        <a:rPr lang="ko-KR" altLang="en-US" sz="1100" b="0" kern="100" dirty="0">
                          <a:effectLst/>
                        </a:rPr>
                        <a:t>모임 추천 생성</a:t>
                      </a:r>
                      <a:endParaRPr lang="en-US" altLang="ko-KR" sz="1100" b="0" kern="100" dirty="0">
                        <a:effectLst/>
                      </a:endParaRPr>
                    </a:p>
                    <a:p>
                      <a:pPr marL="468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effectLst/>
                        </a:rPr>
                        <a:t>2.1 </a:t>
                      </a:r>
                      <a:r>
                        <a:rPr lang="ko-KR" altLang="en-US" sz="1100" b="0" kern="100" dirty="0">
                          <a:effectLst/>
                        </a:rPr>
                        <a:t>추천 생성</a:t>
                      </a:r>
                      <a:endParaRPr lang="en-US" altLang="ko-KR" sz="1100" b="0" kern="100" dirty="0">
                        <a:effectLst/>
                      </a:endParaRPr>
                    </a:p>
                    <a:p>
                      <a:pPr marL="648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100" b="0" kern="100" dirty="0">
                          <a:effectLst/>
                        </a:rPr>
                        <a:t>사용자는 기존에 생성한 모임 일정 중</a:t>
                      </a:r>
                      <a:r>
                        <a:rPr lang="en-US" altLang="ko-KR" sz="1100" b="0" kern="100" dirty="0">
                          <a:solidFill>
                            <a:srgbClr val="FF0000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>
                          <a:effectLst/>
                        </a:rPr>
                        <a:t>시간 및 장소 추천을 아직 받지 않은 일정을 골라</a:t>
                      </a:r>
                      <a:r>
                        <a:rPr lang="en-US" altLang="ko-KR" sz="1100" b="0" kern="100" dirty="0"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effectLst/>
                        </a:rPr>
                        <a:t>해당 일정 옆 ‘시간 및 장소 추천 받기’ 버튼을 누른다</a:t>
                      </a:r>
                      <a:r>
                        <a:rPr lang="en-US" altLang="ko-KR" sz="1100" b="0" kern="100" dirty="0">
                          <a:effectLst/>
                        </a:rPr>
                        <a:t>. </a:t>
                      </a:r>
                      <a:endParaRPr lang="en-US" altLang="ko-KR" sz="1100" b="0" kern="100" baseline="0" dirty="0">
                        <a:effectLst/>
                      </a:endParaRPr>
                    </a:p>
                    <a:p>
                      <a:pPr marL="648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endParaRPr lang="en-US" altLang="ko-KR" sz="1100" b="0" kern="100" baseline="0" dirty="0">
                        <a:effectLst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817678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>
            <a:extLst>
              <a:ext uri="{FF2B5EF4-FFF2-40B4-BE49-F238E27FC236}">
                <a16:creationId xmlns:a16="http://schemas.microsoft.com/office/drawing/2014/main" id="{D4016E07-41E3-4042-9B66-700286423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15000"/>
              </a:lnSpc>
            </a:pPr>
            <a:r>
              <a:rPr lang="en-US" altLang="ko-KR" sz="2800" dirty="0"/>
              <a:t>Use Case Specification: </a:t>
            </a:r>
            <a:r>
              <a:rPr lang="ko-KR" altLang="en-US" sz="2700" kern="100" dirty="0">
                <a:latin typeface="맑은 고딕"/>
                <a:cs typeface="Times New Roman"/>
              </a:rPr>
              <a:t>모임 장소 및 시간 추천</a:t>
            </a:r>
            <a:endParaRPr lang="ko-KR" altLang="ko-KR" sz="2800" kern="100" dirty="0">
              <a:latin typeface="맑은 고딕"/>
              <a:cs typeface="Times New Roman"/>
            </a:endParaRPr>
          </a:p>
        </p:txBody>
      </p:sp>
      <p:sp>
        <p:nvSpPr>
          <p:cNvPr id="11267" name="슬라이드 번호 개체 틀 3">
            <a:extLst>
              <a:ext uri="{FF2B5EF4-FFF2-40B4-BE49-F238E27FC236}">
                <a16:creationId xmlns:a16="http://schemas.microsoft.com/office/drawing/2014/main" id="{46B4C753-3DD6-4BDC-8997-F2E85B96E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9E1D53AE-96C5-4C3B-8EEC-94A671C665C0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31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00AFBC4-AE96-4C2B-A66E-E16C377131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4092461"/>
              </p:ext>
            </p:extLst>
          </p:nvPr>
        </p:nvGraphicFramePr>
        <p:xfrm>
          <a:off x="251520" y="979752"/>
          <a:ext cx="8640960" cy="5805023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86409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6865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b="1" kern="100" dirty="0">
                          <a:solidFill>
                            <a:schemeClr val="tx1"/>
                          </a:solidFill>
                          <a:effectLst/>
                        </a:rPr>
                        <a:t>Basic Flow</a:t>
                      </a:r>
                      <a:endParaRPr lang="ko-KR" sz="1100" b="1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256715">
                <a:tc>
                  <a:txBody>
                    <a:bodyPr/>
                    <a:lstStyle/>
                    <a:p>
                      <a:pPr marL="468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effectLst/>
                        </a:rPr>
                        <a:t>2.2 </a:t>
                      </a:r>
                      <a:r>
                        <a:rPr lang="ko-KR" altLang="en-US" sz="1100" b="0" kern="100" dirty="0">
                          <a:effectLst/>
                        </a:rPr>
                        <a:t>추천 생성 권한 확인</a:t>
                      </a:r>
                      <a:endParaRPr lang="en-US" altLang="ko-KR" sz="1100" b="0" kern="100" dirty="0">
                        <a:effectLst/>
                      </a:endParaRPr>
                    </a:p>
                    <a:p>
                      <a:pPr marL="648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100" b="0" kern="100" dirty="0">
                          <a:effectLst/>
                        </a:rPr>
                        <a:t>시스템은 사용자의 모임 내 역할을 체크한다</a:t>
                      </a:r>
                      <a:r>
                        <a:rPr lang="en-US" altLang="ko-KR" sz="1100" b="0" kern="100" dirty="0">
                          <a:effectLst/>
                        </a:rPr>
                        <a:t>.</a:t>
                      </a:r>
                    </a:p>
                    <a:p>
                      <a:pPr marL="648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effectLst/>
                        </a:rPr>
                        <a:t>-</a:t>
                      </a:r>
                      <a:r>
                        <a:rPr lang="ko-KR" altLang="en-US" sz="1100" b="0" kern="100" dirty="0">
                          <a:effectLst/>
                        </a:rPr>
                        <a:t>사용자의 모임 내 역할이 </a:t>
                      </a:r>
                      <a:r>
                        <a:rPr lang="en-US" altLang="ko-KR" sz="1100" b="0" kern="100" dirty="0">
                          <a:effectLst/>
                        </a:rPr>
                        <a:t>‘</a:t>
                      </a:r>
                      <a:r>
                        <a:rPr lang="ko-KR" altLang="en-US" sz="1100" b="0" kern="100" dirty="0" err="1">
                          <a:effectLst/>
                        </a:rPr>
                        <a:t>모임장</a:t>
                      </a:r>
                      <a:r>
                        <a:rPr lang="en-US" altLang="ko-KR" sz="1100" b="0" kern="100" dirty="0">
                          <a:effectLst/>
                        </a:rPr>
                        <a:t>’</a:t>
                      </a:r>
                      <a:r>
                        <a:rPr lang="ko-KR" altLang="en-US" sz="1100" b="0" kern="100" dirty="0">
                          <a:effectLst/>
                        </a:rPr>
                        <a:t>일 경우</a:t>
                      </a:r>
                      <a:r>
                        <a:rPr lang="en-US" altLang="ko-KR" sz="1100" b="0" kern="100" dirty="0">
                          <a:effectLst/>
                        </a:rPr>
                        <a:t>: </a:t>
                      </a:r>
                      <a:r>
                        <a:rPr lang="ko-KR" altLang="en-US" sz="1100" b="0" kern="100" dirty="0">
                          <a:effectLst/>
                        </a:rPr>
                        <a:t>시스템은 사용자에게 추천 생성 권한이 있음을 확인하고</a:t>
                      </a:r>
                      <a:r>
                        <a:rPr lang="en-US" altLang="ko-KR" sz="1100" b="0" kern="100" dirty="0">
                          <a:effectLst/>
                        </a:rPr>
                        <a:t>,  </a:t>
                      </a:r>
                      <a:r>
                        <a:rPr lang="ko-KR" altLang="en-US" sz="1100" b="0" kern="100" dirty="0">
                          <a:effectLst/>
                        </a:rPr>
                        <a:t>모임 시간 추천</a:t>
                      </a:r>
                      <a:r>
                        <a:rPr lang="en-US" altLang="ko-KR" sz="1100" b="0" kern="100" dirty="0">
                          <a:effectLst/>
                        </a:rPr>
                        <a:t>(step3) </a:t>
                      </a:r>
                      <a:r>
                        <a:rPr lang="ko-KR" altLang="en-US" sz="1100" b="0" kern="100" dirty="0">
                          <a:effectLst/>
                        </a:rPr>
                        <a:t>서브 플로우를 수행한다</a:t>
                      </a:r>
                      <a:r>
                        <a:rPr lang="en-US" altLang="ko-KR" sz="1100" b="0" kern="100" dirty="0">
                          <a:effectLst/>
                        </a:rPr>
                        <a:t>.</a:t>
                      </a:r>
                    </a:p>
                    <a:p>
                      <a:pPr marL="648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effectLst/>
                        </a:rPr>
                        <a:t>-</a:t>
                      </a:r>
                      <a:r>
                        <a:rPr lang="ko-KR" altLang="en-US" sz="1100" b="0" kern="100" dirty="0">
                          <a:effectLst/>
                        </a:rPr>
                        <a:t>사용자의 모임 내 역할이 </a:t>
                      </a:r>
                      <a:r>
                        <a:rPr lang="en-US" altLang="ko-KR" sz="1100" b="0" kern="100" dirty="0">
                          <a:effectLst/>
                        </a:rPr>
                        <a:t>‘</a:t>
                      </a:r>
                      <a:r>
                        <a:rPr lang="ko-KR" altLang="en-US" sz="1100" b="0" kern="100" dirty="0" err="1">
                          <a:effectLst/>
                        </a:rPr>
                        <a:t>모임장</a:t>
                      </a:r>
                      <a:r>
                        <a:rPr lang="en-US" altLang="ko-KR" sz="1100" b="0" kern="100" dirty="0">
                          <a:effectLst/>
                        </a:rPr>
                        <a:t>’</a:t>
                      </a:r>
                      <a:r>
                        <a:rPr lang="ko-KR" altLang="en-US" sz="1100" b="0" kern="100" dirty="0">
                          <a:effectLst/>
                        </a:rPr>
                        <a:t>이 아닐 경우</a:t>
                      </a:r>
                      <a:r>
                        <a:rPr lang="en-US" altLang="ko-KR" sz="1100" b="0" kern="100" dirty="0">
                          <a:effectLst/>
                        </a:rPr>
                        <a:t>: </a:t>
                      </a:r>
                      <a:r>
                        <a:rPr lang="ko-KR" altLang="en-US" sz="1100" b="0" kern="100" dirty="0">
                          <a:effectLst/>
                        </a:rPr>
                        <a:t>시스템은 해당 모임의 모임장이 추천을 생성했음을 확인한다</a:t>
                      </a:r>
                      <a:r>
                        <a:rPr lang="en-US" altLang="ko-KR" sz="1100" b="0" kern="100" dirty="0">
                          <a:solidFill>
                            <a:srgbClr val="FF0000"/>
                          </a:solidFill>
                          <a:effectLst/>
                        </a:rPr>
                        <a:t>(AF4)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r>
                        <a:rPr lang="en-US" altLang="ko-KR" sz="1100" b="0" kern="100" dirty="0">
                          <a:solidFill>
                            <a:srgbClr val="FF0000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>
                          <a:effectLst/>
                        </a:rPr>
                        <a:t>시스템은 사용자에게 생성된 추천 결과를 확인 및 투표할 권한을 부여한 후</a:t>
                      </a:r>
                      <a:r>
                        <a:rPr lang="en-US" altLang="ko-KR" sz="1100" b="0" kern="100" dirty="0"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effectLst/>
                        </a:rPr>
                        <a:t>모임 시간 추천</a:t>
                      </a:r>
                      <a:r>
                        <a:rPr lang="en-US" altLang="ko-KR" sz="1100" b="0" kern="100" dirty="0">
                          <a:effectLst/>
                        </a:rPr>
                        <a:t>(step3) </a:t>
                      </a:r>
                      <a:r>
                        <a:rPr lang="ko-KR" altLang="en-US" sz="1100" b="0" kern="100" dirty="0">
                          <a:effectLst/>
                        </a:rPr>
                        <a:t>서브 플로우를 수행한다</a:t>
                      </a:r>
                      <a:r>
                        <a:rPr lang="en-US" altLang="ko-KR" sz="1100" b="0" kern="100" dirty="0">
                          <a:effectLst/>
                        </a:rPr>
                        <a:t>.</a:t>
                      </a:r>
                    </a:p>
                    <a:p>
                      <a:pPr marL="648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endParaRPr lang="en-US" altLang="ko-KR" sz="1100" b="0" kern="100" dirty="0"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effectLst/>
                        </a:rPr>
                        <a:t>3.    </a:t>
                      </a:r>
                      <a:r>
                        <a:rPr lang="ko-KR" altLang="en-US" sz="1100" b="0" kern="100" dirty="0">
                          <a:effectLst/>
                        </a:rPr>
                        <a:t>모임 시간 추천</a:t>
                      </a:r>
                      <a:endParaRPr lang="en-US" altLang="ko-KR" sz="1100" b="0" kern="100" dirty="0">
                        <a:solidFill>
                          <a:srgbClr val="FF0000"/>
                        </a:solidFill>
                        <a:effectLst/>
                      </a:endParaRPr>
                    </a:p>
                    <a:p>
                      <a:pPr marL="457200" lvl="1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effectLst/>
                        </a:rPr>
                        <a:t>3.1 </a:t>
                      </a:r>
                      <a:r>
                        <a:rPr lang="ko-KR" altLang="en-US" sz="1100" b="0" kern="100" dirty="0">
                          <a:effectLst/>
                        </a:rPr>
                        <a:t>모임 일정 기간 동안 날짜마다 우선순위 측정 변수 생성</a:t>
                      </a:r>
                      <a:endParaRPr lang="en-US" altLang="ko-KR" sz="1100" b="0" kern="100" dirty="0">
                        <a:effectLst/>
                      </a:endParaRPr>
                    </a:p>
                    <a:p>
                      <a:pPr marL="648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100" b="0" kern="100" dirty="0">
                          <a:effectLst/>
                        </a:rPr>
                        <a:t>시스템은 일정 생성 시 입력한 </a:t>
                      </a:r>
                      <a:r>
                        <a:rPr lang="en-US" altLang="ko-KR" sz="1100" b="0" kern="100" dirty="0">
                          <a:effectLst/>
                        </a:rPr>
                        <a:t>‘</a:t>
                      </a:r>
                      <a:r>
                        <a:rPr lang="ko-KR" altLang="en-US" sz="1100" b="0" kern="100" dirty="0">
                          <a:effectLst/>
                        </a:rPr>
                        <a:t>일정 기간</a:t>
                      </a:r>
                      <a:r>
                        <a:rPr lang="en-US" altLang="ko-KR" sz="1100" b="0" kern="100" dirty="0">
                          <a:effectLst/>
                        </a:rPr>
                        <a:t>’(</a:t>
                      </a:r>
                      <a:r>
                        <a:rPr lang="ko-KR" altLang="en-US" sz="1100" b="0" kern="100" dirty="0">
                          <a:effectLst/>
                        </a:rPr>
                        <a:t>입력하지 않았다면 일주일 간</a:t>
                      </a:r>
                      <a:r>
                        <a:rPr lang="en-US" altLang="ko-KR" sz="1100" b="0" kern="100" dirty="0">
                          <a:effectLst/>
                        </a:rPr>
                        <a:t>) </a:t>
                      </a:r>
                      <a:r>
                        <a:rPr lang="ko-KR" altLang="en-US" sz="1100" b="0" kern="100" dirty="0">
                          <a:effectLst/>
                        </a:rPr>
                        <a:t>동안의 모임 구성원 개개인의 일정을 모으고</a:t>
                      </a:r>
                      <a:r>
                        <a:rPr lang="en-US" altLang="ko-KR" sz="1100" b="0" kern="100" dirty="0"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effectLst/>
                        </a:rPr>
                        <a:t> 시간 추천의 우선순위 파악을 위한 우선순위 측정 변수를 각 날짜마다 생성한 뒤에 초기값을 부여한다</a:t>
                      </a:r>
                      <a:r>
                        <a:rPr lang="en-US" altLang="ko-KR" sz="1100" b="0" kern="100" dirty="0">
                          <a:effectLst/>
                        </a:rPr>
                        <a:t>. </a:t>
                      </a:r>
                      <a:r>
                        <a:rPr lang="ko-KR" altLang="en-US" sz="1100" b="0" kern="100" dirty="0">
                          <a:effectLst/>
                        </a:rPr>
                        <a:t>초기값은 기본적으로 </a:t>
                      </a:r>
                      <a:r>
                        <a:rPr lang="en-US" altLang="ko-KR" sz="1100" b="0" kern="100" dirty="0">
                          <a:effectLst/>
                        </a:rPr>
                        <a:t>1.0</a:t>
                      </a:r>
                      <a:r>
                        <a:rPr lang="ko-KR" altLang="en-US" sz="1100" b="0" kern="100" dirty="0">
                          <a:effectLst/>
                        </a:rPr>
                        <a:t>이지만</a:t>
                      </a:r>
                      <a:r>
                        <a:rPr lang="en-US" altLang="ko-KR" sz="1100" b="0" kern="100" dirty="0"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effectLst/>
                        </a:rPr>
                        <a:t>피드백 등의 결과로 인해 달라질 수 있다</a:t>
                      </a:r>
                      <a:r>
                        <a:rPr lang="en-US" altLang="ko-KR" sz="1100" b="0" kern="100" dirty="0">
                          <a:effectLst/>
                        </a:rPr>
                        <a:t>.</a:t>
                      </a:r>
                    </a:p>
                    <a:p>
                      <a:pPr marL="457200" lvl="1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effectLst/>
                        </a:rPr>
                        <a:t>3.2 </a:t>
                      </a:r>
                      <a:r>
                        <a:rPr lang="ko-KR" altLang="en-US" sz="1100" b="0" kern="100" dirty="0">
                          <a:effectLst/>
                        </a:rPr>
                        <a:t>모임 구성원 개개인에 가중치 부여</a:t>
                      </a:r>
                      <a:endParaRPr lang="en-US" altLang="ko-KR" sz="1100" b="0" kern="100" dirty="0">
                        <a:effectLst/>
                      </a:endParaRPr>
                    </a:p>
                    <a:p>
                      <a:pPr marL="648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100" b="0" kern="100" dirty="0">
                          <a:effectLst/>
                        </a:rPr>
                        <a:t>시스템은 모임 구성원을 크게 </a:t>
                      </a:r>
                      <a:r>
                        <a:rPr lang="ko-KR" altLang="en-US" sz="1100" b="0" kern="100" dirty="0" err="1">
                          <a:effectLst/>
                        </a:rPr>
                        <a:t>모임장</a:t>
                      </a:r>
                      <a:r>
                        <a:rPr lang="en-US" altLang="ko-KR" sz="1100" b="0" kern="100" dirty="0">
                          <a:effectLst/>
                        </a:rPr>
                        <a:t>/</a:t>
                      </a:r>
                      <a:r>
                        <a:rPr lang="ko-KR" altLang="en-US" sz="1100" b="0" kern="100" dirty="0" err="1">
                          <a:effectLst/>
                        </a:rPr>
                        <a:t>모임원</a:t>
                      </a:r>
                      <a:r>
                        <a:rPr lang="ko-KR" altLang="en-US" sz="1100" b="0" kern="100" dirty="0">
                          <a:effectLst/>
                        </a:rPr>
                        <a:t> 으로 나누며</a:t>
                      </a:r>
                      <a:r>
                        <a:rPr lang="en-US" altLang="ko-KR" sz="1100" b="0" kern="100" dirty="0"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effectLst/>
                        </a:rPr>
                        <a:t>모임 일정을 생성한 사람을 모임장으로 보고 나머지 구성원은 모임원으로 본다</a:t>
                      </a:r>
                      <a:r>
                        <a:rPr lang="en-US" altLang="ko-KR" sz="1100" b="0" kern="100" dirty="0">
                          <a:effectLst/>
                        </a:rPr>
                        <a:t>. </a:t>
                      </a:r>
                      <a:r>
                        <a:rPr lang="ko-KR" altLang="en-US" sz="1100" b="0" kern="100" dirty="0">
                          <a:effectLst/>
                        </a:rPr>
                        <a:t>기본값으로 모임장의 가중치는 </a:t>
                      </a:r>
                      <a:r>
                        <a:rPr lang="en-US" altLang="ko-KR" sz="1100" b="0" kern="100" dirty="0">
                          <a:effectLst/>
                        </a:rPr>
                        <a:t>1.2, </a:t>
                      </a:r>
                      <a:r>
                        <a:rPr lang="ko-KR" altLang="en-US" sz="1100" b="0" kern="100" dirty="0">
                          <a:effectLst/>
                        </a:rPr>
                        <a:t>모임원의 가중치는 </a:t>
                      </a:r>
                      <a:r>
                        <a:rPr lang="en-US" altLang="ko-KR" sz="1100" b="0" kern="100" dirty="0">
                          <a:effectLst/>
                        </a:rPr>
                        <a:t>1.0</a:t>
                      </a:r>
                      <a:r>
                        <a:rPr lang="ko-KR" altLang="en-US" sz="1100" b="0" kern="100" dirty="0">
                          <a:effectLst/>
                        </a:rPr>
                        <a:t>으로 둔다</a:t>
                      </a:r>
                      <a:r>
                        <a:rPr lang="en-US" altLang="ko-KR" sz="1100" b="0" kern="100" dirty="0">
                          <a:effectLst/>
                        </a:rPr>
                        <a:t>.</a:t>
                      </a:r>
                    </a:p>
                    <a:p>
                      <a:pPr marL="457200" lvl="1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effectLst/>
                        </a:rPr>
                        <a:t>3.3 </a:t>
                      </a:r>
                      <a:r>
                        <a:rPr lang="ko-KR" altLang="en-US" sz="1100" b="0" kern="100" dirty="0">
                          <a:effectLst/>
                        </a:rPr>
                        <a:t>모임 구성원 개개인 일정마다 다른 가중치 부여</a:t>
                      </a:r>
                      <a:endParaRPr lang="en-US" altLang="ko-KR" sz="1100" b="0" kern="100" dirty="0">
                        <a:effectLst/>
                      </a:endParaRPr>
                    </a:p>
                    <a:p>
                      <a:pPr marL="648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100" b="0" kern="100" dirty="0">
                          <a:effectLst/>
                        </a:rPr>
                        <a:t>개인 일정 등록 시 조정 가능 정도는 개인이 일정 등록 시 입력한 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불가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=10’, ‘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약간 가능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=5’, ‘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가능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=0’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가중치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혹은 시스템이 자동으로 판별한 가중치로 등록된다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648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시스템은 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조정 가능 정도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를 이 수치와 동일하게 두고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피드백이나 추천에 대한 우선순위 조정 단계에서 이 값을 바꿔간다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en-US" altLang="ko-KR" sz="1100" b="0" kern="100" dirty="0">
                        <a:effectLst/>
                      </a:endParaRPr>
                    </a:p>
                    <a:p>
                      <a:pPr marL="457200" lvl="1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effectLst/>
                        </a:rPr>
                        <a:t>3.4 </a:t>
                      </a:r>
                      <a:r>
                        <a:rPr lang="ko-KR" altLang="en-US" sz="1100" b="0" kern="100" dirty="0">
                          <a:effectLst/>
                        </a:rPr>
                        <a:t>모임 구성원 가중치 곱의 전체 합을 비교해서 최적 시간 추천</a:t>
                      </a:r>
                      <a:endParaRPr lang="en-US" altLang="ko-KR" sz="1100" b="0" kern="100" dirty="0">
                        <a:effectLst/>
                      </a:endParaRPr>
                    </a:p>
                    <a:p>
                      <a:pPr marL="648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100" b="0" kern="100" dirty="0">
                          <a:effectLst/>
                        </a:rPr>
                        <a:t>시스템은 각 날짜마다 생성된 우선순위 측정 변수에 일정 참여 인원 각각의 </a:t>
                      </a:r>
                      <a:r>
                        <a:rPr lang="en-US" altLang="ko-KR" sz="1100" b="0" kern="100" dirty="0">
                          <a:effectLst/>
                        </a:rPr>
                        <a:t>‘</a:t>
                      </a:r>
                      <a:r>
                        <a:rPr lang="ko-KR" altLang="en-US" sz="1100" b="0" kern="100" dirty="0">
                          <a:effectLst/>
                        </a:rPr>
                        <a:t>개개인 가중치 </a:t>
                      </a:r>
                      <a:r>
                        <a:rPr lang="en-US" altLang="ko-KR" sz="1100" b="0" kern="100" dirty="0">
                          <a:effectLst/>
                        </a:rPr>
                        <a:t>x </a:t>
                      </a:r>
                      <a:r>
                        <a:rPr lang="ko-KR" altLang="en-US" sz="1100" b="0" kern="100" dirty="0">
                          <a:effectLst/>
                        </a:rPr>
                        <a:t>개개인 일정 가중치</a:t>
                      </a:r>
                      <a:r>
                        <a:rPr lang="en-US" altLang="ko-KR" sz="1100" b="0" kern="100" dirty="0">
                          <a:effectLst/>
                        </a:rPr>
                        <a:t>’ </a:t>
                      </a:r>
                      <a:r>
                        <a:rPr lang="ko-KR" altLang="en-US" sz="1100" b="0" kern="100" dirty="0">
                          <a:effectLst/>
                        </a:rPr>
                        <a:t>합을 구해서 넣는다</a:t>
                      </a:r>
                      <a:r>
                        <a:rPr lang="en-US" altLang="ko-KR" sz="1100" b="0" kern="100" dirty="0">
                          <a:effectLst/>
                        </a:rPr>
                        <a:t>. </a:t>
                      </a:r>
                      <a:r>
                        <a:rPr lang="ko-KR" altLang="en-US" sz="1100" b="0" kern="100" dirty="0">
                          <a:effectLst/>
                        </a:rPr>
                        <a:t>이 값을 바탕으로 시간대 가중치를 추가로 곱해서 최종적으로 최적 시간 추천 순위를 생성한다</a:t>
                      </a:r>
                      <a:r>
                        <a:rPr lang="en-US" altLang="ko-KR" sz="1100" b="0" kern="100" dirty="0">
                          <a:effectLst/>
                        </a:rPr>
                        <a:t>.</a:t>
                      </a:r>
                    </a:p>
                    <a:p>
                      <a:pPr marL="684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effectLst/>
                        </a:rPr>
                        <a:t>-</a:t>
                      </a:r>
                      <a:r>
                        <a:rPr lang="ko-KR" altLang="en-US" sz="1100" b="0" kern="100" dirty="0">
                          <a:effectLst/>
                        </a:rPr>
                        <a:t>시간대 가중치의 경우 초기 </a:t>
                      </a:r>
                      <a:r>
                        <a:rPr lang="en-US" altLang="ko-KR" sz="1100" b="0" kern="100" dirty="0">
                          <a:effectLst/>
                        </a:rPr>
                        <a:t>1.0 </a:t>
                      </a:r>
                      <a:r>
                        <a:rPr lang="ko-KR" altLang="en-US" sz="1100" b="0" kern="100" dirty="0">
                          <a:effectLst/>
                        </a:rPr>
                        <a:t>값을 가진다</a:t>
                      </a:r>
                      <a:r>
                        <a:rPr lang="en-US" altLang="ko-KR" sz="1100" b="0" kern="100" dirty="0">
                          <a:effectLst/>
                        </a:rPr>
                        <a:t>. </a:t>
                      </a:r>
                      <a:r>
                        <a:rPr lang="ko-KR" altLang="en-US" sz="1100" b="0" kern="100" dirty="0">
                          <a:effectLst/>
                        </a:rPr>
                        <a:t>늦은 시간대</a:t>
                      </a:r>
                      <a:r>
                        <a:rPr lang="en-US" altLang="ko-KR" sz="1100" b="0" kern="100" dirty="0">
                          <a:effectLst/>
                        </a:rPr>
                        <a:t>(</a:t>
                      </a:r>
                      <a:r>
                        <a:rPr lang="ko-KR" altLang="en-US" sz="1100" b="0" kern="100" dirty="0">
                          <a:effectLst/>
                        </a:rPr>
                        <a:t>밤 </a:t>
                      </a:r>
                      <a:r>
                        <a:rPr lang="en-US" altLang="ko-KR" sz="1100" b="0" kern="100" dirty="0">
                          <a:effectLst/>
                        </a:rPr>
                        <a:t>10</a:t>
                      </a:r>
                      <a:r>
                        <a:rPr lang="ko-KR" altLang="en-US" sz="1100" b="0" kern="100" dirty="0">
                          <a:effectLst/>
                        </a:rPr>
                        <a:t>시 이후</a:t>
                      </a:r>
                      <a:r>
                        <a:rPr lang="en-US" altLang="ko-KR" sz="1100" b="0" kern="100" dirty="0">
                          <a:effectLst/>
                        </a:rPr>
                        <a:t>) </a:t>
                      </a:r>
                      <a:r>
                        <a:rPr lang="ko-KR" altLang="en-US" sz="1100" b="0" kern="100" dirty="0">
                          <a:effectLst/>
                        </a:rPr>
                        <a:t>혹은 이른 시간대</a:t>
                      </a:r>
                      <a:r>
                        <a:rPr lang="en-US" altLang="ko-KR" sz="1100" b="0" kern="100" dirty="0">
                          <a:effectLst/>
                        </a:rPr>
                        <a:t>(</a:t>
                      </a:r>
                      <a:r>
                        <a:rPr lang="ko-KR" altLang="en-US" sz="1100" b="0" kern="100" dirty="0">
                          <a:effectLst/>
                        </a:rPr>
                        <a:t>오전 </a:t>
                      </a:r>
                      <a:r>
                        <a:rPr lang="en-US" altLang="ko-KR" sz="1100" b="0" kern="100" dirty="0">
                          <a:effectLst/>
                        </a:rPr>
                        <a:t>7</a:t>
                      </a:r>
                      <a:r>
                        <a:rPr lang="ko-KR" altLang="en-US" sz="1100" b="0" kern="100" dirty="0">
                          <a:effectLst/>
                        </a:rPr>
                        <a:t>시 이전</a:t>
                      </a:r>
                      <a:r>
                        <a:rPr lang="en-US" altLang="ko-KR" sz="1100" b="0" kern="100" dirty="0">
                          <a:effectLst/>
                        </a:rPr>
                        <a:t>) </a:t>
                      </a:r>
                      <a:r>
                        <a:rPr lang="ko-KR" altLang="en-US" sz="1100" b="0" kern="100" dirty="0">
                          <a:effectLst/>
                        </a:rPr>
                        <a:t>와 주말에는 </a:t>
                      </a:r>
                      <a:r>
                        <a:rPr lang="en-US" altLang="ko-KR" sz="1100" b="0" kern="100" dirty="0">
                          <a:effectLst/>
                        </a:rPr>
                        <a:t>1.2</a:t>
                      </a:r>
                      <a:r>
                        <a:rPr lang="ko-KR" altLang="en-US" sz="1100" b="0" kern="100" dirty="0">
                          <a:effectLst/>
                        </a:rPr>
                        <a:t>의 가중치를 가진다</a:t>
                      </a:r>
                      <a:r>
                        <a:rPr lang="en-US" altLang="ko-KR" sz="1100" b="0" kern="100" dirty="0">
                          <a:effectLst/>
                        </a:rPr>
                        <a:t>. </a:t>
                      </a:r>
                      <a:r>
                        <a:rPr lang="ko-KR" altLang="en-US" sz="1100" b="0" kern="100" dirty="0">
                          <a:effectLst/>
                        </a:rPr>
                        <a:t>주말이면서 늦은 시간대 혹은 이른 시간대인 경우</a:t>
                      </a:r>
                      <a:r>
                        <a:rPr lang="en-US" altLang="ko-KR" sz="1100" b="0" kern="100" dirty="0">
                          <a:effectLst/>
                        </a:rPr>
                        <a:t>, 1.2*1.2 </a:t>
                      </a:r>
                      <a:r>
                        <a:rPr lang="ko-KR" altLang="en-US" sz="1100" b="0" kern="100" dirty="0">
                          <a:effectLst/>
                        </a:rPr>
                        <a:t>의 가중치를 가진다</a:t>
                      </a:r>
                      <a:r>
                        <a:rPr lang="en-US" altLang="ko-KR" sz="1100" b="0" kern="100" dirty="0">
                          <a:effectLst/>
                        </a:rPr>
                        <a:t>.</a:t>
                      </a:r>
                    </a:p>
                    <a:p>
                      <a:pPr marL="457200" lvl="1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effectLst/>
                        </a:rPr>
                        <a:t>3.5 </a:t>
                      </a:r>
                      <a:r>
                        <a:rPr lang="ko-KR" altLang="en-US" sz="1100" b="0" kern="100" dirty="0">
                          <a:effectLst/>
                        </a:rPr>
                        <a:t>탐색된 최적 시간 리스트업</a:t>
                      </a:r>
                      <a:endParaRPr lang="en-US" altLang="ko-KR" sz="1100" b="0" kern="100" dirty="0">
                        <a:effectLst/>
                      </a:endParaRPr>
                    </a:p>
                    <a:p>
                      <a:pPr marL="648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100" b="0" kern="100" dirty="0">
                          <a:effectLst/>
                        </a:rPr>
                        <a:t>시스템은 위에서 생성한 최적 시간 추천 순위를 </a:t>
                      </a:r>
                      <a:r>
                        <a:rPr lang="en-US" altLang="ko-KR" sz="1100" b="0" kern="100" dirty="0">
                          <a:effectLst/>
                        </a:rPr>
                        <a:t>‘</a:t>
                      </a:r>
                      <a:r>
                        <a:rPr lang="ko-KR" altLang="en-US" sz="1100" b="0" kern="100" dirty="0">
                          <a:effectLst/>
                        </a:rPr>
                        <a:t>모임 시간</a:t>
                      </a:r>
                      <a:r>
                        <a:rPr lang="en-US" altLang="ko-KR" sz="1100" b="0" kern="100" dirty="0">
                          <a:effectLst/>
                        </a:rPr>
                        <a:t>/</a:t>
                      </a:r>
                      <a:r>
                        <a:rPr lang="ko-KR" altLang="en-US" sz="1100" b="0" kern="100" dirty="0">
                          <a:effectLst/>
                        </a:rPr>
                        <a:t>장소 추천</a:t>
                      </a:r>
                      <a:r>
                        <a:rPr lang="en-US" altLang="ko-KR" sz="1100" b="0" kern="100" dirty="0">
                          <a:effectLst/>
                        </a:rPr>
                        <a:t>’ </a:t>
                      </a:r>
                      <a:r>
                        <a:rPr lang="ko-KR" altLang="en-US" sz="1100" b="0" kern="100" dirty="0">
                          <a:effectLst/>
                        </a:rPr>
                        <a:t>화면에 달력 시각적으로 제시하고</a:t>
                      </a:r>
                      <a:r>
                        <a:rPr lang="en-US" altLang="ko-KR" sz="1100" b="0" kern="100" dirty="0"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effectLst/>
                        </a:rPr>
                        <a:t>하단에 글 목록으로 </a:t>
                      </a:r>
                      <a:r>
                        <a:rPr lang="en-US" altLang="ko-KR" sz="1100" b="0" kern="100" dirty="0">
                          <a:effectLst/>
                        </a:rPr>
                        <a:t>5</a:t>
                      </a:r>
                      <a:r>
                        <a:rPr lang="ko-KR" altLang="en-US" sz="1100" b="0" kern="100" dirty="0">
                          <a:effectLst/>
                        </a:rPr>
                        <a:t>위까지 보여준다</a:t>
                      </a:r>
                      <a:r>
                        <a:rPr lang="en-US" altLang="ko-KR" sz="1100" b="0" kern="100" dirty="0">
                          <a:effectLst/>
                        </a:rPr>
                        <a:t>. </a:t>
                      </a:r>
                      <a:r>
                        <a:rPr lang="ko-KR" altLang="en-US" sz="1100" b="0" kern="100" dirty="0">
                          <a:effectLst/>
                        </a:rPr>
                        <a:t>이 때</a:t>
                      </a:r>
                      <a:r>
                        <a:rPr lang="en-US" altLang="ko-KR" sz="1100" b="0" kern="100" dirty="0"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effectLst/>
                        </a:rPr>
                        <a:t>사용자가 모임장이라면 각 추천 순위별 투표 사항을 확인할 수 있다</a:t>
                      </a:r>
                      <a:r>
                        <a:rPr lang="en-US" altLang="ko-KR" sz="1100" b="0" kern="100" dirty="0">
                          <a:effectLst/>
                        </a:rPr>
                        <a:t>.</a:t>
                      </a:r>
                    </a:p>
                    <a:p>
                      <a:pPr marL="457200" lvl="1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3.6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추천된 시간 중 선택 및 확정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648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사용자는 추천 시간 목록에서 하나를 선택한 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altLang="ko-KR" sz="1100" b="0" kern="100" dirty="0">
                          <a:solidFill>
                            <a:srgbClr val="FF0000"/>
                          </a:solidFill>
                          <a:effectLst/>
                        </a:rPr>
                        <a:t>(AF5)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‘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등록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’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버튼을 눌러 시간 투표 결과를 확정한다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610026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>
            <a:extLst>
              <a:ext uri="{FF2B5EF4-FFF2-40B4-BE49-F238E27FC236}">
                <a16:creationId xmlns:a16="http://schemas.microsoft.com/office/drawing/2014/main" id="{D4016E07-41E3-4042-9B66-700286423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15000"/>
              </a:lnSpc>
            </a:pPr>
            <a:r>
              <a:rPr lang="en-US" altLang="ko-KR" sz="2800" dirty="0"/>
              <a:t>Use Case Specification: </a:t>
            </a:r>
            <a:r>
              <a:rPr lang="ko-KR" altLang="en-US" sz="2700" kern="100" dirty="0">
                <a:latin typeface="맑은 고딕"/>
                <a:cs typeface="Times New Roman"/>
              </a:rPr>
              <a:t>모임 장소 및 시간 추천</a:t>
            </a:r>
            <a:endParaRPr lang="ko-KR" altLang="ko-KR" sz="2800" kern="100" dirty="0">
              <a:latin typeface="맑은 고딕"/>
              <a:cs typeface="Times New Roman"/>
            </a:endParaRPr>
          </a:p>
        </p:txBody>
      </p:sp>
      <p:sp>
        <p:nvSpPr>
          <p:cNvPr id="11267" name="슬라이드 번호 개체 틀 3">
            <a:extLst>
              <a:ext uri="{FF2B5EF4-FFF2-40B4-BE49-F238E27FC236}">
                <a16:creationId xmlns:a16="http://schemas.microsoft.com/office/drawing/2014/main" id="{46B4C753-3DD6-4BDC-8997-F2E85B96E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9E1D53AE-96C5-4C3B-8EEC-94A671C665C0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32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547902F6-55DE-4DC3-ABC9-3A6030A97E83}"/>
              </a:ext>
            </a:extLst>
          </p:cNvPr>
          <p:cNvSpPr/>
          <p:nvPr/>
        </p:nvSpPr>
        <p:spPr>
          <a:xfrm>
            <a:off x="804765" y="1397041"/>
            <a:ext cx="1073020" cy="83042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시간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추천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E4BA3D9-2C82-481D-93EE-B40E61968C96}"/>
              </a:ext>
            </a:extLst>
          </p:cNvPr>
          <p:cNvSpPr/>
          <p:nvPr/>
        </p:nvSpPr>
        <p:spPr>
          <a:xfrm>
            <a:off x="2659224" y="1347622"/>
            <a:ext cx="1231641" cy="9292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각 </a:t>
            </a:r>
            <a:r>
              <a:rPr lang="ko-KR" altLang="en-US" sz="1400" dirty="0" err="1">
                <a:solidFill>
                  <a:schemeClr val="tx1"/>
                </a:solidFill>
              </a:rPr>
              <a:t>날짜별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우선순위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측정변수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생성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70A2D17-5E64-4156-AE21-0F9D87D0D89D}"/>
              </a:ext>
            </a:extLst>
          </p:cNvPr>
          <p:cNvSpPr/>
          <p:nvPr/>
        </p:nvSpPr>
        <p:spPr>
          <a:xfrm>
            <a:off x="4380724" y="1431381"/>
            <a:ext cx="1744825" cy="7595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>
                <a:solidFill>
                  <a:schemeClr val="tx1"/>
                </a:solidFill>
              </a:rPr>
              <a:t>모임원</a:t>
            </a:r>
            <a:r>
              <a:rPr lang="ko-KR" altLang="en-US" sz="1400" dirty="0">
                <a:solidFill>
                  <a:schemeClr val="tx1"/>
                </a:solidFill>
              </a:rPr>
              <a:t> 역할에 따른 개개인 가중치 부여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490F70-2E2D-4D81-8912-A442E1B0A94B}"/>
              </a:ext>
            </a:extLst>
          </p:cNvPr>
          <p:cNvSpPr txBox="1"/>
          <p:nvPr/>
        </p:nvSpPr>
        <p:spPr>
          <a:xfrm>
            <a:off x="4380724" y="2261807"/>
            <a:ext cx="17972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/>
              <a:t>모임원</a:t>
            </a:r>
            <a:r>
              <a:rPr lang="ko-KR" altLang="en-US" sz="1200" dirty="0"/>
              <a:t> </a:t>
            </a:r>
            <a:r>
              <a:rPr lang="en-US" altLang="ko-KR" sz="1200" dirty="0"/>
              <a:t>: 1.0, </a:t>
            </a:r>
            <a:r>
              <a:rPr lang="ko-KR" altLang="en-US" sz="1200" dirty="0" err="1"/>
              <a:t>모임장</a:t>
            </a:r>
            <a:r>
              <a:rPr lang="ko-KR" altLang="en-US" sz="1200" dirty="0"/>
              <a:t> </a:t>
            </a:r>
            <a:r>
              <a:rPr lang="en-US" altLang="ko-KR" sz="1200" dirty="0"/>
              <a:t>: 1.2</a:t>
            </a:r>
            <a:endParaRPr lang="ko-KR" altLang="en-US" sz="12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5D55D1D-65F4-401E-89EB-60B1A566709F}"/>
              </a:ext>
            </a:extLst>
          </p:cNvPr>
          <p:cNvSpPr/>
          <p:nvPr/>
        </p:nvSpPr>
        <p:spPr>
          <a:xfrm>
            <a:off x="6615408" y="1431381"/>
            <a:ext cx="1744825" cy="7595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개개인 일정의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가중치 부여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FEBC532-76AF-4CC4-9780-7A135507B511}"/>
              </a:ext>
            </a:extLst>
          </p:cNvPr>
          <p:cNvSpPr/>
          <p:nvPr/>
        </p:nvSpPr>
        <p:spPr>
          <a:xfrm>
            <a:off x="2827176" y="3049211"/>
            <a:ext cx="5533057" cy="7595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우선순위 측정변수 </a:t>
            </a:r>
            <a:r>
              <a:rPr lang="en-US" altLang="ko-KR" sz="1400" dirty="0">
                <a:solidFill>
                  <a:schemeClr val="tx1"/>
                </a:solidFill>
              </a:rPr>
              <a:t>&lt;  </a:t>
            </a:r>
            <a:r>
              <a:rPr lang="en-US" altLang="ko-KR" sz="2400" dirty="0">
                <a:solidFill>
                  <a:schemeClr val="tx1"/>
                </a:solidFill>
              </a:rPr>
              <a:t>∑</a:t>
            </a:r>
            <a:r>
              <a:rPr lang="ko-KR" altLang="en-US" sz="1400" dirty="0">
                <a:solidFill>
                  <a:schemeClr val="tx1"/>
                </a:solidFill>
              </a:rPr>
              <a:t>개개인 가중치 </a:t>
            </a:r>
            <a:r>
              <a:rPr lang="en-US" altLang="ko-KR" sz="1400" dirty="0">
                <a:solidFill>
                  <a:schemeClr val="tx1"/>
                </a:solidFill>
              </a:rPr>
              <a:t>x </a:t>
            </a:r>
            <a:r>
              <a:rPr lang="ko-KR" altLang="en-US" sz="1400" dirty="0">
                <a:solidFill>
                  <a:schemeClr val="tx1"/>
                </a:solidFill>
              </a:rPr>
              <a:t>개개인 일정 가중치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2A0E35-4034-415F-B861-447ACBD56961}"/>
              </a:ext>
            </a:extLst>
          </p:cNvPr>
          <p:cNvSpPr txBox="1"/>
          <p:nvPr/>
        </p:nvSpPr>
        <p:spPr>
          <a:xfrm>
            <a:off x="6327552" y="2269403"/>
            <a:ext cx="2361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/>
              <a:t>각 일정의 조정 가능 정도로 판단</a:t>
            </a:r>
            <a:endParaRPr lang="ko-KR" altLang="en-US" sz="1200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FED9F70-C656-4E80-8E12-D2E6A2319909}"/>
              </a:ext>
            </a:extLst>
          </p:cNvPr>
          <p:cNvSpPr/>
          <p:nvPr/>
        </p:nvSpPr>
        <p:spPr>
          <a:xfrm>
            <a:off x="2827175" y="4096985"/>
            <a:ext cx="5533057" cy="7595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우선순위 측정변수 </a:t>
            </a:r>
            <a:r>
              <a:rPr lang="en-US" altLang="ko-KR" sz="1400" dirty="0">
                <a:solidFill>
                  <a:schemeClr val="tx1"/>
                </a:solidFill>
              </a:rPr>
              <a:t>x </a:t>
            </a:r>
            <a:r>
              <a:rPr lang="ko-KR" altLang="en-US" sz="1400" dirty="0">
                <a:solidFill>
                  <a:schemeClr val="tx1"/>
                </a:solidFill>
              </a:rPr>
              <a:t>시간대 가중치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9DE46F0-271D-42C6-BACF-E5B3EEE3BAA3}"/>
              </a:ext>
            </a:extLst>
          </p:cNvPr>
          <p:cNvSpPr txBox="1"/>
          <p:nvPr/>
        </p:nvSpPr>
        <p:spPr>
          <a:xfrm>
            <a:off x="5671856" y="4912900"/>
            <a:ext cx="27093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200" kern="100" dirty="0"/>
              <a:t>밤 </a:t>
            </a:r>
            <a:r>
              <a:rPr lang="en-US" altLang="ko-KR" sz="1200" kern="100" dirty="0"/>
              <a:t>10</a:t>
            </a:r>
            <a:r>
              <a:rPr lang="ko-KR" altLang="en-US" sz="1200" kern="100" dirty="0"/>
              <a:t>시 이후</a:t>
            </a:r>
            <a:r>
              <a:rPr lang="en-US" altLang="ko-KR" sz="1200" kern="100" dirty="0"/>
              <a:t>, </a:t>
            </a:r>
            <a:r>
              <a:rPr lang="ko-KR" altLang="en-US" sz="1200" kern="100" dirty="0"/>
              <a:t>오전 </a:t>
            </a:r>
            <a:r>
              <a:rPr lang="en-US" altLang="ko-KR" sz="1200" kern="100" dirty="0"/>
              <a:t>7</a:t>
            </a:r>
            <a:r>
              <a:rPr lang="ko-KR" altLang="en-US" sz="1200" kern="100" dirty="0"/>
              <a:t>시 이전</a:t>
            </a:r>
            <a:r>
              <a:rPr lang="en-US" altLang="ko-KR" sz="1200" kern="100" dirty="0"/>
              <a:t>,</a:t>
            </a:r>
            <a:r>
              <a:rPr lang="ko-KR" altLang="en-US" sz="1200" kern="100" dirty="0"/>
              <a:t> 주말 </a:t>
            </a:r>
            <a:r>
              <a:rPr lang="en-US" altLang="ko-KR" sz="1200" kern="100" dirty="0"/>
              <a:t>:</a:t>
            </a:r>
            <a:r>
              <a:rPr lang="ko-KR" altLang="en-US" sz="1200" kern="100" dirty="0"/>
              <a:t> </a:t>
            </a:r>
            <a:r>
              <a:rPr lang="en-US" altLang="ko-KR" sz="1200" kern="100" dirty="0"/>
              <a:t>1.2</a:t>
            </a:r>
          </a:p>
          <a:p>
            <a:pPr algn="r"/>
            <a:r>
              <a:rPr lang="ko-KR" altLang="en-US" sz="1200" kern="100" dirty="0"/>
              <a:t>그 외 </a:t>
            </a:r>
            <a:r>
              <a:rPr lang="en-US" altLang="ko-KR" sz="1200" kern="100" dirty="0"/>
              <a:t>: 1.0</a:t>
            </a:r>
            <a:endParaRPr lang="ko-KR" altLang="en-US" sz="1200" dirty="0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27AD5C36-7A03-4D42-A401-17647093CF07}"/>
              </a:ext>
            </a:extLst>
          </p:cNvPr>
          <p:cNvCxnSpPr>
            <a:stCxn id="2" idx="6"/>
            <a:endCxn id="3" idx="1"/>
          </p:cNvCxnSpPr>
          <p:nvPr/>
        </p:nvCxnSpPr>
        <p:spPr>
          <a:xfrm>
            <a:off x="1877785" y="1812254"/>
            <a:ext cx="78143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F9DC7C53-97A9-4030-9E46-A2A49A59B022}"/>
              </a:ext>
            </a:extLst>
          </p:cNvPr>
          <p:cNvCxnSpPr>
            <a:cxnSpLocks/>
            <a:stCxn id="3" idx="3"/>
            <a:endCxn id="7" idx="1"/>
          </p:cNvCxnSpPr>
          <p:nvPr/>
        </p:nvCxnSpPr>
        <p:spPr>
          <a:xfrm flipV="1">
            <a:off x="3890865" y="1811170"/>
            <a:ext cx="489859" cy="10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B492EF5E-1EBE-489D-A3AF-E457D6A28135}"/>
              </a:ext>
            </a:extLst>
          </p:cNvPr>
          <p:cNvCxnSpPr>
            <a:stCxn id="7" idx="3"/>
            <a:endCxn id="9" idx="1"/>
          </p:cNvCxnSpPr>
          <p:nvPr/>
        </p:nvCxnSpPr>
        <p:spPr>
          <a:xfrm>
            <a:off x="6125549" y="1811170"/>
            <a:ext cx="48985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593368BB-3A99-47A3-969E-8D6498584E62}"/>
              </a:ext>
            </a:extLst>
          </p:cNvPr>
          <p:cNvCxnSpPr>
            <a:stCxn id="11" idx="2"/>
          </p:cNvCxnSpPr>
          <p:nvPr/>
        </p:nvCxnSpPr>
        <p:spPr>
          <a:xfrm>
            <a:off x="7508324" y="2546402"/>
            <a:ext cx="0" cy="5028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66E8AB07-E361-4BF7-860D-9F5996B12724}"/>
              </a:ext>
            </a:extLst>
          </p:cNvPr>
          <p:cNvCxnSpPr>
            <a:stCxn id="10" idx="2"/>
            <a:endCxn id="12" idx="0"/>
          </p:cNvCxnSpPr>
          <p:nvPr/>
        </p:nvCxnSpPr>
        <p:spPr>
          <a:xfrm flipH="1">
            <a:off x="5593704" y="3808789"/>
            <a:ext cx="1" cy="2881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FEE63FA0-6B26-4F22-A02B-52B12C58AFFB}"/>
              </a:ext>
            </a:extLst>
          </p:cNvPr>
          <p:cNvCxnSpPr/>
          <p:nvPr/>
        </p:nvCxnSpPr>
        <p:spPr>
          <a:xfrm>
            <a:off x="5279367" y="4912900"/>
            <a:ext cx="0" cy="8094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평행 사변형 4">
            <a:extLst>
              <a:ext uri="{FF2B5EF4-FFF2-40B4-BE49-F238E27FC236}">
                <a16:creationId xmlns:a16="http://schemas.microsoft.com/office/drawing/2014/main" id="{0016B501-FE41-4DC3-8C69-D8F3F37D7EB5}"/>
              </a:ext>
            </a:extLst>
          </p:cNvPr>
          <p:cNvSpPr/>
          <p:nvPr/>
        </p:nvSpPr>
        <p:spPr>
          <a:xfrm>
            <a:off x="4250667" y="5738992"/>
            <a:ext cx="2057400" cy="676100"/>
          </a:xfrm>
          <a:prstGeom prst="parallelogram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최종 </a:t>
            </a:r>
            <a:r>
              <a:rPr lang="en-US" altLang="ko-KR" sz="1400" dirty="0">
                <a:solidFill>
                  <a:schemeClr val="tx1"/>
                </a:solidFill>
              </a:rPr>
              <a:t>5</a:t>
            </a:r>
            <a:r>
              <a:rPr lang="ko-KR" altLang="en-US" sz="1400" dirty="0">
                <a:solidFill>
                  <a:schemeClr val="tx1"/>
                </a:solidFill>
              </a:rPr>
              <a:t>순위 출력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D3E031C-3D90-40D8-969B-2A73CB938D1F}"/>
              </a:ext>
            </a:extLst>
          </p:cNvPr>
          <p:cNvSpPr txBox="1"/>
          <p:nvPr/>
        </p:nvSpPr>
        <p:spPr>
          <a:xfrm>
            <a:off x="2874132" y="2303091"/>
            <a:ext cx="9188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초기값</a:t>
            </a:r>
            <a:r>
              <a:rPr lang="en-US" altLang="ko-KR" sz="1200" dirty="0"/>
              <a:t>: 1.0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930319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>
            <a:extLst>
              <a:ext uri="{FF2B5EF4-FFF2-40B4-BE49-F238E27FC236}">
                <a16:creationId xmlns:a16="http://schemas.microsoft.com/office/drawing/2014/main" id="{D4016E07-41E3-4042-9B66-700286423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15000"/>
              </a:lnSpc>
            </a:pPr>
            <a:r>
              <a:rPr lang="en-US" altLang="ko-KR" sz="2800" dirty="0"/>
              <a:t>Use Case Specification : </a:t>
            </a:r>
            <a:r>
              <a:rPr lang="ko-KR" altLang="en-US" sz="2700" kern="100" dirty="0">
                <a:latin typeface="맑은 고딕"/>
                <a:cs typeface="Times New Roman"/>
              </a:rPr>
              <a:t>모임 장소 및 시간 추천</a:t>
            </a:r>
            <a:endParaRPr lang="ko-KR" altLang="ko-KR" sz="2800" kern="100" dirty="0">
              <a:latin typeface="맑은 고딕"/>
              <a:cs typeface="Times New Roman"/>
            </a:endParaRPr>
          </a:p>
        </p:txBody>
      </p:sp>
      <p:sp>
        <p:nvSpPr>
          <p:cNvPr id="11267" name="슬라이드 번호 개체 틀 3">
            <a:extLst>
              <a:ext uri="{FF2B5EF4-FFF2-40B4-BE49-F238E27FC236}">
                <a16:creationId xmlns:a16="http://schemas.microsoft.com/office/drawing/2014/main" id="{46B4C753-3DD6-4BDC-8997-F2E85B96E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9E1D53AE-96C5-4C3B-8EEC-94A671C665C0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33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00AFBC4-AE96-4C2B-A66E-E16C377131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6217774"/>
              </p:ext>
            </p:extLst>
          </p:nvPr>
        </p:nvGraphicFramePr>
        <p:xfrm>
          <a:off x="251520" y="979752"/>
          <a:ext cx="8640960" cy="5409697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86409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15778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b="1" kern="100" dirty="0">
                          <a:solidFill>
                            <a:schemeClr val="tx1"/>
                          </a:solidFill>
                          <a:effectLst/>
                        </a:rPr>
                        <a:t>Basic Flow</a:t>
                      </a:r>
                      <a:endParaRPr lang="ko-KR" sz="1100" b="1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69852"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endParaRPr lang="en-US" altLang="ko-KR" sz="1100" b="0" kern="100" dirty="0"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effectLst/>
                        </a:rPr>
                        <a:t>4.    </a:t>
                      </a:r>
                      <a:r>
                        <a:rPr lang="ko-KR" altLang="en-US" sz="1100" b="0" kern="100" dirty="0">
                          <a:effectLst/>
                        </a:rPr>
                        <a:t>모임 장소 추천</a:t>
                      </a:r>
                      <a:endParaRPr lang="en-US" altLang="ko-KR" sz="1100" b="0" kern="100" dirty="0">
                        <a:effectLst/>
                      </a:endParaRPr>
                    </a:p>
                    <a:p>
                      <a:pPr marL="457200" lvl="1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effectLst/>
                        </a:rPr>
                        <a:t>4.1 </a:t>
                      </a:r>
                      <a:r>
                        <a:rPr lang="ko-KR" altLang="en-US" sz="1100" b="0" kern="100" dirty="0">
                          <a:effectLst/>
                        </a:rPr>
                        <a:t>기존에 모임 시간이 확정된 일정 선택</a:t>
                      </a:r>
                      <a:endParaRPr lang="en-US" altLang="ko-KR" sz="1100" b="0" kern="100" dirty="0">
                        <a:solidFill>
                          <a:srgbClr val="FF0000"/>
                        </a:solidFill>
                        <a:effectLst/>
                      </a:endParaRPr>
                    </a:p>
                    <a:p>
                      <a:pPr marL="684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-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모임에서 이전에 선택한 장소가 없는 경우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고빈도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방문 장소 제시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(step 4.2)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서브 플로우를 실행한다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684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-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모임에서 이전에 선택한 장소가 있는 경우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기존 선택한 장소를 바탕으로 유사한 그룹의 선호장소 탐색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(step 4.3)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서브 플로우를 실행한다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endParaRPr lang="en-US" altLang="ko-KR" sz="1100" b="0" kern="100" dirty="0">
                        <a:solidFill>
                          <a:srgbClr val="FF0000"/>
                        </a:solidFill>
                        <a:effectLst/>
                      </a:endParaRPr>
                    </a:p>
                    <a:p>
                      <a:pPr marL="457200" lvl="1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4.2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고빈도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방문 장소 탐색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648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시스템은 기존에 보유하고 있는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고빈도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방문 장소 목록에서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개의 장소를 순서대로 찾는다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457200" lvl="1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4.3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기존 선택한 장소를 바탕으로 유사한 그룹의 선호 장소 탐색 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648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시스템은 모임들의 선택 장소 목록에서 해당 모임이 이전에 선택한 장소들과 유사한 장소를 찾는다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648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이때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시스템은 아이템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(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장소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)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기반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협업 필터링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(item-base collaborative filtering)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추천 모델을 수행한다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648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이 모임에서 기존에 갔던 장소를 바탕으로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그 장소와 높은 유사도를 보이는 다른 장소를 찾고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그 장소를 포함해서 유사도가 높은 순으로 추천 장소를 찾는다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457200" lvl="1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4.4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탐색된 최적 장소 리스트업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6480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시스템은 위에서 생성한 최적 장소 추천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순위를 </a:t>
                      </a:r>
                      <a:r>
                        <a:rPr lang="en-US" altLang="ko-KR" sz="1100" b="0" kern="100" dirty="0">
                          <a:effectLst/>
                        </a:rPr>
                        <a:t>‘</a:t>
                      </a:r>
                      <a:r>
                        <a:rPr lang="ko-KR" altLang="en-US" sz="1100" b="0" kern="100" dirty="0">
                          <a:effectLst/>
                        </a:rPr>
                        <a:t>모임 시간</a:t>
                      </a:r>
                      <a:r>
                        <a:rPr lang="en-US" altLang="ko-KR" sz="1100" b="0" kern="100" dirty="0">
                          <a:effectLst/>
                        </a:rPr>
                        <a:t>/</a:t>
                      </a:r>
                      <a:r>
                        <a:rPr lang="ko-KR" altLang="en-US" sz="1100" b="0" kern="100" dirty="0">
                          <a:effectLst/>
                        </a:rPr>
                        <a:t>장소 추천</a:t>
                      </a:r>
                      <a:r>
                        <a:rPr lang="en-US" altLang="ko-KR" sz="1100" b="0" kern="100" dirty="0">
                          <a:effectLst/>
                        </a:rPr>
                        <a:t>’ </a:t>
                      </a:r>
                      <a:r>
                        <a:rPr lang="ko-KR" altLang="en-US" sz="1100" b="0" kern="100" dirty="0">
                          <a:effectLst/>
                        </a:rPr>
                        <a:t>화면에 </a:t>
                      </a:r>
                      <a:r>
                        <a:rPr lang="en-US" altLang="ko-KR" sz="1100" b="0" kern="100" dirty="0">
                          <a:effectLst/>
                        </a:rPr>
                        <a:t>5</a:t>
                      </a:r>
                      <a:r>
                        <a:rPr lang="ko-KR" altLang="en-US" sz="1100" b="0" kern="100" dirty="0">
                          <a:effectLst/>
                        </a:rPr>
                        <a:t>위까지 보여준다</a:t>
                      </a:r>
                      <a:r>
                        <a:rPr lang="en-US" altLang="ko-KR" sz="1100" b="0" kern="100" dirty="0">
                          <a:effectLst/>
                        </a:rPr>
                        <a:t>. </a:t>
                      </a:r>
                      <a:r>
                        <a:rPr lang="ko-KR" altLang="en-US" sz="1100" b="0" kern="100" dirty="0">
                          <a:effectLst/>
                        </a:rPr>
                        <a:t>이 때</a:t>
                      </a:r>
                      <a:r>
                        <a:rPr lang="en-US" altLang="ko-KR" sz="1100" b="0" kern="100" dirty="0"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effectLst/>
                        </a:rPr>
                        <a:t>사용자가 모임장이라면 각 추천 순위별 투표 사항을 확인할 수 있다</a:t>
                      </a:r>
                      <a:r>
                        <a:rPr lang="en-US" altLang="ko-KR" sz="1100" b="0" kern="100" dirty="0">
                          <a:effectLst/>
                        </a:rPr>
                        <a:t>.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457200" lvl="1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4.5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추천 된 장소 중 선택 및 확정 </a:t>
                      </a:r>
                      <a:endParaRPr lang="en-US" altLang="ko-KR" sz="1100" b="0" kern="100" dirty="0">
                        <a:solidFill>
                          <a:srgbClr val="FF0000"/>
                        </a:solidFill>
                        <a:effectLst/>
                      </a:endParaRPr>
                    </a:p>
                    <a:p>
                      <a:pPr marL="648000" lvl="1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사용자는 </a:t>
                      </a:r>
                      <a:r>
                        <a:rPr lang="ko-KR" altLang="en-US" sz="1100" b="0" kern="100" dirty="0">
                          <a:effectLst/>
                        </a:rPr>
                        <a:t>추천 장소 목록에서 하나를 선택한 뒤</a:t>
                      </a:r>
                      <a:r>
                        <a:rPr lang="en-US" altLang="ko-KR" sz="1100" b="0" kern="100" dirty="0">
                          <a:solidFill>
                            <a:srgbClr val="FF0000"/>
                          </a:solidFill>
                          <a:effectLst/>
                        </a:rPr>
                        <a:t>(AF6)</a:t>
                      </a:r>
                      <a:r>
                        <a:rPr lang="en-US" altLang="ko-KR" sz="1100" b="0" kern="100" dirty="0">
                          <a:effectLst/>
                        </a:rPr>
                        <a:t> , ‘</a:t>
                      </a:r>
                      <a:r>
                        <a:rPr lang="ko-KR" altLang="en-US" sz="1100" b="0" kern="100" dirty="0">
                          <a:effectLst/>
                        </a:rPr>
                        <a:t>등록’ 버튼을 눌러 장소 투표 결과를 확정한다</a:t>
                      </a:r>
                      <a:r>
                        <a:rPr lang="en-US" altLang="ko-KR" sz="1100" b="0" kern="100" dirty="0">
                          <a:effectLst/>
                        </a:rPr>
                        <a:t>.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 </a:t>
                      </a: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effectLst/>
                        </a:rPr>
                        <a:t>5.   </a:t>
                      </a:r>
                      <a:r>
                        <a:rPr lang="ko-KR" altLang="en-US" sz="1100" b="0" kern="100" dirty="0">
                          <a:effectLst/>
                        </a:rPr>
                        <a:t>추천 결과 확정</a:t>
                      </a:r>
                      <a:endParaRPr lang="en-US" altLang="ko-KR" sz="1100" b="0" kern="100" dirty="0">
                        <a:effectLst/>
                      </a:endParaRPr>
                    </a:p>
                    <a:p>
                      <a:pPr marL="457200" lvl="1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effectLst/>
                        </a:rPr>
                        <a:t>5.1 </a:t>
                      </a:r>
                      <a:r>
                        <a:rPr lang="ko-KR" altLang="en-US" sz="1100" b="0" kern="100" dirty="0">
                          <a:effectLst/>
                        </a:rPr>
                        <a:t>모임장의 추천 결과 확정</a:t>
                      </a:r>
                      <a:endParaRPr lang="en-US" altLang="ko-KR" sz="1100" b="0" kern="100" dirty="0">
                        <a:effectLst/>
                      </a:endParaRPr>
                    </a:p>
                    <a:p>
                      <a:pPr marL="648000" lvl="1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시스템은 모임원들이 선택한 추천 시간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장소 목록을 취합한다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이 때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해당 취합 내역을 확인하고 최종 추천 결과를 확정 짓는 권한은 모임장에게만 주어진다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모임장은 모임원들의 추천 선택 결과를 바탕으로 최종 시간 및 장소를 선택한다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시스템은 모임장이 선택한 시간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장소 추천 순위를 저장해 최종 추천 결과를 확정한다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 </a:t>
                      </a:r>
                    </a:p>
                    <a:p>
                      <a:pPr marL="457200" lvl="1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5.2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추천 결과 확인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648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최종 추천 결과가 확정된 후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시스템은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일정의 정보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(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모임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일정명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확정된 시간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및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장소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를 화면상 출력한다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648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368361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>
            <a:extLst>
              <a:ext uri="{FF2B5EF4-FFF2-40B4-BE49-F238E27FC236}">
                <a16:creationId xmlns:a16="http://schemas.microsoft.com/office/drawing/2014/main" id="{D4016E07-41E3-4042-9B66-700286423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15000"/>
              </a:lnSpc>
            </a:pPr>
            <a:r>
              <a:rPr lang="en-US" altLang="ko-KR" sz="2800" dirty="0"/>
              <a:t>Use Case Specification : </a:t>
            </a:r>
            <a:r>
              <a:rPr lang="ko-KR" altLang="en-US" sz="2700" kern="100" dirty="0">
                <a:latin typeface="맑은 고딕"/>
                <a:cs typeface="Times New Roman"/>
              </a:rPr>
              <a:t>모임 장소 및 시간 추천</a:t>
            </a:r>
            <a:endParaRPr lang="ko-KR" altLang="ko-KR" sz="2800" kern="100" dirty="0">
              <a:latin typeface="맑은 고딕"/>
              <a:cs typeface="Times New Roman"/>
            </a:endParaRPr>
          </a:p>
        </p:txBody>
      </p:sp>
      <p:sp>
        <p:nvSpPr>
          <p:cNvPr id="11267" name="슬라이드 번호 개체 틀 3">
            <a:extLst>
              <a:ext uri="{FF2B5EF4-FFF2-40B4-BE49-F238E27FC236}">
                <a16:creationId xmlns:a16="http://schemas.microsoft.com/office/drawing/2014/main" id="{46B4C753-3DD6-4BDC-8997-F2E85B96E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9E1D53AE-96C5-4C3B-8EEC-94A671C665C0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34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00AFBC4-AE96-4C2B-A66E-E16C377131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171880"/>
              </p:ext>
            </p:extLst>
          </p:nvPr>
        </p:nvGraphicFramePr>
        <p:xfrm>
          <a:off x="251520" y="979752"/>
          <a:ext cx="8640960" cy="4785630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86409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15778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</a:rPr>
                        <a:t>Basic Flow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69852"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00" dirty="0">
                        <a:effectLst/>
                      </a:endParaRPr>
                    </a:p>
                    <a:p>
                      <a:pPr marL="0" marR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effectLst/>
                        </a:rPr>
                        <a:t>6.    </a:t>
                      </a:r>
                      <a:r>
                        <a:rPr lang="ko-KR" altLang="en-US" sz="1100" b="0" kern="100" dirty="0">
                          <a:effectLst/>
                        </a:rPr>
                        <a:t>선택된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추천에 대한 우선순위 조정</a:t>
                      </a:r>
                      <a:endParaRPr lang="en-US" altLang="ko-KR" sz="1100" b="0" i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457200" marR="0" lvl="1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effectLst/>
                        </a:rPr>
                        <a:t>6.1 </a:t>
                      </a:r>
                      <a:r>
                        <a:rPr lang="ko-KR" altLang="en-US" sz="1100" b="0" kern="100" dirty="0">
                          <a:effectLst/>
                        </a:rPr>
                        <a:t>추천한 시간</a:t>
                      </a:r>
                      <a:r>
                        <a:rPr lang="en-US" altLang="ko-KR" sz="1100" b="0" kern="100" dirty="0"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effectLst/>
                        </a:rPr>
                        <a:t>장소 순위와 실제 선택한 시간</a:t>
                      </a:r>
                      <a:r>
                        <a:rPr lang="en-US" altLang="ko-KR" sz="1100" b="0" kern="100" dirty="0"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effectLst/>
                        </a:rPr>
                        <a:t>장소 비교</a:t>
                      </a:r>
                      <a:endParaRPr lang="en-US" altLang="ko-KR" sz="1100" b="0" kern="100" dirty="0">
                        <a:effectLst/>
                      </a:endParaRPr>
                    </a:p>
                    <a:p>
                      <a:pPr marL="648000" marR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dirty="0">
                          <a:effectLst/>
                        </a:rPr>
                        <a:t>시스템은 시간 추천</a:t>
                      </a:r>
                      <a:r>
                        <a:rPr lang="en-US" altLang="ko-KR" sz="1100" b="0" kern="100" dirty="0"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effectLst/>
                        </a:rPr>
                        <a:t>장소 추천 확정 이후에</a:t>
                      </a:r>
                      <a:r>
                        <a:rPr lang="en-US" altLang="ko-KR" sz="1100" b="0" kern="100" dirty="0">
                          <a:effectLst/>
                        </a:rPr>
                        <a:t>,</a:t>
                      </a:r>
                      <a:r>
                        <a:rPr lang="ko-KR" altLang="en-US" sz="1100" b="0" kern="100" dirty="0">
                          <a:effectLst/>
                        </a:rPr>
                        <a:t> 처음에 추천한 시간 및 장소와 실제 선택한 시간 및 장소의 순위 차이를 비교한다</a:t>
                      </a:r>
                      <a:r>
                        <a:rPr lang="en-US" altLang="ko-KR" sz="1100" b="0" kern="100" dirty="0">
                          <a:effectLst/>
                        </a:rPr>
                        <a:t>. </a:t>
                      </a:r>
                    </a:p>
                    <a:p>
                      <a:pPr marL="457200" lvl="1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effectLst/>
                        </a:rPr>
                        <a:t>6.2 </a:t>
                      </a:r>
                      <a:r>
                        <a:rPr lang="ko-KR" altLang="en-US" sz="1100" b="0" kern="100" dirty="0">
                          <a:effectLst/>
                        </a:rPr>
                        <a:t>시간 추천에서 가중치 조정</a:t>
                      </a:r>
                      <a:endParaRPr lang="en-US" altLang="ko-KR" sz="1100" b="0" kern="100" dirty="0">
                        <a:effectLst/>
                      </a:endParaRPr>
                    </a:p>
                    <a:p>
                      <a:pPr marL="648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100" b="0" kern="100" baseline="0" dirty="0">
                          <a:effectLst/>
                        </a:rPr>
                        <a:t>시스템은 순위 차이를 비교해서 해당 모임 일정의 가중치를 조정한다</a:t>
                      </a:r>
                      <a:r>
                        <a:rPr lang="en-US" altLang="ko-KR" sz="1100" b="0" kern="100" baseline="0" dirty="0">
                          <a:effectLst/>
                        </a:rPr>
                        <a:t>. </a:t>
                      </a:r>
                    </a:p>
                    <a:p>
                      <a:pPr marL="648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100" b="0" kern="100" baseline="0" dirty="0">
                          <a:effectLst/>
                        </a:rPr>
                        <a:t>선택한 순위의 시간대와 겹치는 일정이 있었던 경우 해당 일정의 조정 가능 정도를 </a:t>
                      </a:r>
                      <a:r>
                        <a:rPr lang="en-US" altLang="ko-KR" sz="1100" b="0" kern="100" baseline="0" dirty="0">
                          <a:effectLst/>
                        </a:rPr>
                        <a:t>1</a:t>
                      </a:r>
                      <a:r>
                        <a:rPr lang="ko-KR" altLang="en-US" sz="1100" b="0" kern="100" baseline="0" dirty="0">
                          <a:effectLst/>
                        </a:rPr>
                        <a:t>만큼 낮춘다</a:t>
                      </a:r>
                      <a:r>
                        <a:rPr lang="en-US" altLang="ko-KR" sz="1100" b="0" kern="100" baseline="0" dirty="0">
                          <a:effectLst/>
                        </a:rPr>
                        <a:t>(</a:t>
                      </a:r>
                      <a:r>
                        <a:rPr lang="ko-KR" altLang="en-US" sz="1100" b="0" kern="100" baseline="0" dirty="0">
                          <a:effectLst/>
                        </a:rPr>
                        <a:t>이미 가중치가 </a:t>
                      </a:r>
                      <a:r>
                        <a:rPr lang="en-US" altLang="ko-KR" sz="1100" b="0" kern="100" baseline="0" dirty="0">
                          <a:effectLst/>
                        </a:rPr>
                        <a:t>0</a:t>
                      </a:r>
                      <a:r>
                        <a:rPr lang="ko-KR" altLang="en-US" sz="1100" b="0" kern="100" baseline="0" dirty="0">
                          <a:effectLst/>
                        </a:rPr>
                        <a:t>이었던 경우는 제외한다</a:t>
                      </a:r>
                      <a:r>
                        <a:rPr lang="en-US" altLang="ko-KR" sz="1100" b="0" kern="100" baseline="0" dirty="0">
                          <a:effectLst/>
                        </a:rPr>
                        <a:t>). </a:t>
                      </a:r>
                      <a:r>
                        <a:rPr lang="ko-KR" altLang="en-US" sz="1100" b="0" kern="100" baseline="0" dirty="0">
                          <a:effectLst/>
                        </a:rPr>
                        <a:t>선택한 순위의 시간대와 겹치는 일정이 있는 경우와 없는 경우 </a:t>
                      </a:r>
                      <a:r>
                        <a:rPr lang="ko-KR" altLang="en-US" sz="1100" b="0" kern="100" baseline="0">
                          <a:effectLst/>
                        </a:rPr>
                        <a:t>모두 해당 </a:t>
                      </a:r>
                      <a:r>
                        <a:rPr lang="ko-KR" altLang="en-US" sz="1100" b="0" kern="100" baseline="0" dirty="0">
                          <a:effectLst/>
                        </a:rPr>
                        <a:t>시간대의 가중치를 </a:t>
                      </a:r>
                      <a:r>
                        <a:rPr lang="en-US" altLang="ko-KR" sz="1100" b="0" kern="100" baseline="0" dirty="0">
                          <a:effectLst/>
                        </a:rPr>
                        <a:t>0.1</a:t>
                      </a:r>
                      <a:r>
                        <a:rPr lang="ko-KR" altLang="en-US" sz="1100" b="0" kern="100" baseline="0" dirty="0">
                          <a:effectLst/>
                        </a:rPr>
                        <a:t>만큼 낮춘다</a:t>
                      </a:r>
                      <a:r>
                        <a:rPr lang="en-US" altLang="ko-KR" sz="1100" b="0" kern="100" baseline="0" dirty="0">
                          <a:effectLst/>
                        </a:rPr>
                        <a:t>.</a:t>
                      </a:r>
                    </a:p>
                    <a:p>
                      <a:pPr marL="457200" lvl="1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effectLst/>
                        </a:rPr>
                        <a:t>6.3 </a:t>
                      </a:r>
                      <a:r>
                        <a:rPr lang="ko-KR" altLang="en-US" sz="1100" b="0" kern="100" dirty="0">
                          <a:effectLst/>
                        </a:rPr>
                        <a:t>장소 추천에서 순위 조정 </a:t>
                      </a:r>
                      <a:endParaRPr lang="en-US" altLang="ko-KR" sz="1100" b="0" kern="100" dirty="0">
                        <a:solidFill>
                          <a:srgbClr val="FF0000"/>
                        </a:solidFill>
                        <a:effectLst/>
                      </a:endParaRPr>
                    </a:p>
                    <a:p>
                      <a:pPr marL="648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100" b="0" kern="100" dirty="0">
                          <a:effectLst/>
                        </a:rPr>
                        <a:t>시스템은 사용자가 실제 선택한 장소를 고려해 추천 장소 목록을 갱신한다</a:t>
                      </a:r>
                      <a:r>
                        <a:rPr lang="en-US" altLang="ko-KR" sz="1100" b="0" kern="100" dirty="0">
                          <a:effectLst/>
                        </a:rPr>
                        <a:t>.</a:t>
                      </a:r>
                    </a:p>
                    <a:p>
                      <a:pPr marL="6480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dirty="0">
                          <a:effectLst/>
                        </a:rPr>
                        <a:t>만약 추천해준 순위보다 낮은 순위를 골랐다면 모임 내에서 추천해준 장소와 선택한 장소의 정보를 저장하고 있다가</a:t>
                      </a:r>
                      <a:r>
                        <a:rPr lang="en-US" altLang="ko-KR" sz="1100" b="0" kern="100" dirty="0"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effectLst/>
                        </a:rPr>
                        <a:t>다음 번 장소 추천 시에 그 두 장소가 같이 추천 목록에 나타나고 선택한 장소가 추천해준 장소보다 추천 순위가 낮게 나타나게 된다면</a:t>
                      </a:r>
                      <a:r>
                        <a:rPr lang="en-US" altLang="ko-KR" sz="1100" b="0" kern="100" dirty="0"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effectLst/>
                        </a:rPr>
                        <a:t>둘의 추천 순위를 바꾸어서 제시한다</a:t>
                      </a:r>
                      <a:r>
                        <a:rPr lang="en-US" altLang="ko-KR" sz="1100" b="0" kern="100" dirty="0">
                          <a:effectLst/>
                        </a:rPr>
                        <a:t>.</a:t>
                      </a:r>
                    </a:p>
                    <a:p>
                      <a:pPr marL="457200" lvl="1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effectLst/>
                        </a:rPr>
                        <a:t>6.4 </a:t>
                      </a:r>
                      <a:r>
                        <a:rPr lang="ko-KR" altLang="en-US" sz="1100" b="0" kern="100" dirty="0">
                          <a:effectLst/>
                        </a:rPr>
                        <a:t>변경된 </a:t>
                      </a:r>
                      <a:r>
                        <a:rPr lang="en-US" altLang="ko-KR" sz="1100" b="0" kern="100" dirty="0">
                          <a:effectLst/>
                        </a:rPr>
                        <a:t> </a:t>
                      </a:r>
                      <a:r>
                        <a:rPr lang="ko-KR" altLang="en-US" sz="1100" b="0" kern="100" dirty="0">
                          <a:effectLst/>
                        </a:rPr>
                        <a:t>사항 저장</a:t>
                      </a:r>
                      <a:endParaRPr lang="en-US" altLang="ko-KR" sz="1100" b="0" kern="100" dirty="0">
                        <a:effectLst/>
                      </a:endParaRPr>
                    </a:p>
                    <a:p>
                      <a:pPr marL="648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100" b="0" kern="100" dirty="0">
                          <a:effectLst/>
                        </a:rPr>
                        <a:t>시스템은 변경된 가중치 및 장소에 대한 정보를 해당 모임 정보에 저장하고 본 </a:t>
                      </a:r>
                      <a:r>
                        <a:rPr lang="ko-KR" altLang="en-US" sz="1100" b="0" kern="100" dirty="0" err="1">
                          <a:effectLst/>
                        </a:rPr>
                        <a:t>유스케이스를</a:t>
                      </a:r>
                      <a:r>
                        <a:rPr lang="ko-KR" altLang="en-US" sz="1100" b="0" kern="100" dirty="0">
                          <a:effectLst/>
                        </a:rPr>
                        <a:t> 종료한다</a:t>
                      </a:r>
                      <a:r>
                        <a:rPr lang="en-US" altLang="ko-KR" sz="1100" b="0" kern="100" dirty="0">
                          <a:effectLst/>
                        </a:rPr>
                        <a:t>.</a:t>
                      </a: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159377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dirty="0"/>
              <a:t>Use Case Specification : </a:t>
            </a:r>
            <a:r>
              <a:rPr lang="ko-KR" altLang="en-US" sz="2400" kern="100" dirty="0">
                <a:latin typeface="맑은 고딕"/>
                <a:cs typeface="Times New Roman"/>
              </a:rPr>
              <a:t>모임 장소 및 시간 추천</a:t>
            </a:r>
            <a:endParaRPr lang="ko-KR" altLang="en-US" sz="2400" dirty="0"/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35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C109C41F-E276-47BC-82DD-A571E5BA1A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1431590"/>
              </p:ext>
            </p:extLst>
          </p:nvPr>
        </p:nvGraphicFramePr>
        <p:xfrm>
          <a:off x="341376" y="1097280"/>
          <a:ext cx="8551104" cy="5221205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85511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0072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</a:rPr>
                        <a:t>Alternative Flow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06264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AF1. 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접근 권한 없음</a:t>
                      </a:r>
                      <a:endParaRPr lang="en-US" altLang="ko-KR" sz="1100" b="0" kern="100" baseline="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457200" marR="0" lvl="1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분기점 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: Basic Flow 1.2</a:t>
                      </a:r>
                    </a:p>
                    <a:p>
                      <a:pPr marL="6480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모임장이 아닌 사용자가 모임 일정 생성을 시도할 경우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시스템은 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“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모임장이 아닙니다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”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라는 메시지를 출력하고 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Basic Flow 1.1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로 돌아간다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6480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00" baseline="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AF2. 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일정 등록 취소</a:t>
                      </a:r>
                      <a:endParaRPr lang="en-US" altLang="ko-KR" sz="1100" b="0" kern="100" baseline="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457200" marR="0" lvl="1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분기점 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: Basic Flow 1.3</a:t>
                      </a:r>
                    </a:p>
                    <a:p>
                      <a:pPr marL="6480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사용자가 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‘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취소’ 버튼을 누른 경우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시스템은 입력된 일정 정보를 삭제하고 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Basic Flow 1.1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로 돌아간다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6480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00" baseline="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AF3. 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추천 진행중인 일정 존재</a:t>
                      </a:r>
                      <a:endParaRPr lang="en-US" altLang="ko-KR" sz="1100" b="0" kern="100" baseline="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457200" marR="0" lvl="1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분기점 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: Basic Flow 1.3</a:t>
                      </a:r>
                    </a:p>
                    <a:p>
                      <a:pPr marL="6480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기존 모임 일정 중 추천 진행 중인 일정이 존재한다면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시스템은 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“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추천중인 일정이 있습니다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”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라는 메시지를 출력한 후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본 </a:t>
                      </a:r>
                      <a:r>
                        <a:rPr lang="ko-KR" altLang="en-US" sz="1100" b="0" kern="100" baseline="0" dirty="0" err="1">
                          <a:solidFill>
                            <a:schemeClr val="tx1"/>
                          </a:solidFill>
                          <a:effectLst/>
                        </a:rPr>
                        <a:t>유스케이스를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 종료한다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6480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00" baseline="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AF4. 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모임장이 추천 생성을 하지 않음</a:t>
                      </a:r>
                      <a:endParaRPr lang="en-US" altLang="ko-KR" sz="1100" b="0" kern="100" baseline="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457200" marR="0" lvl="1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분기점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: Basic Flow 2.2</a:t>
                      </a:r>
                    </a:p>
                    <a:p>
                      <a:pPr marL="6480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시스템은 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"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모임장이 아직 추천 생성을 하지 않았습니다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"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라는 메세지를 화면에 출력한 후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본 </a:t>
                      </a:r>
                      <a:r>
                        <a:rPr lang="ko-KR" altLang="en-US" sz="1100" b="0" kern="100" baseline="0" dirty="0" err="1">
                          <a:solidFill>
                            <a:schemeClr val="tx1"/>
                          </a:solidFill>
                          <a:effectLst/>
                        </a:rPr>
                        <a:t>유즈케이스를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 종료한다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6480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00" baseline="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AF5.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 선택된 시간이 없음</a:t>
                      </a:r>
                      <a:endParaRPr lang="en-US" altLang="ko-KR" sz="1100" b="0" kern="100" baseline="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457200" marR="0" lvl="1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분기점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: Basic Flow 3.6</a:t>
                      </a:r>
                    </a:p>
                    <a:p>
                      <a:pPr marL="6480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시스템은 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“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선택된 시간이 없습니다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.” 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라는 메시지를 화면에 출력한 후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, Basic Flow 3.6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로 돌아간다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6480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00" baseline="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AF6. 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선택된 장소가 없음</a:t>
                      </a:r>
                      <a:endParaRPr lang="en-US" altLang="ko-KR" sz="1100" b="0" kern="100" baseline="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457200" marR="0" lvl="1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분기점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: Basic Flow 4.5</a:t>
                      </a:r>
                    </a:p>
                    <a:p>
                      <a:pPr marL="6480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시스템은 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“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선택된 장소가 없습니다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.” 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라는 메시지를 화면에 출력한 후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, Basic Flow 4.5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로 돌아간다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6480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00" baseline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343807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/>
              <a:t>Use Case Specification : </a:t>
            </a:r>
            <a:r>
              <a:rPr lang="ko-KR" altLang="en-US" sz="2400" kern="100" dirty="0">
                <a:latin typeface="맑은 고딕"/>
                <a:cs typeface="Times New Roman"/>
              </a:rPr>
              <a:t>모임 장소 및 시간 추천 </a:t>
            </a:r>
            <a:r>
              <a:rPr lang="en-US" altLang="ko-KR" sz="2400" kern="100" dirty="0">
                <a:latin typeface="맑은 고딕"/>
                <a:cs typeface="Times New Roman"/>
              </a:rPr>
              <a:t>– </a:t>
            </a:r>
            <a:r>
              <a:rPr lang="ko-KR" altLang="en-US" sz="2400" kern="100" dirty="0">
                <a:latin typeface="맑은 고딕"/>
                <a:cs typeface="Times New Roman"/>
              </a:rPr>
              <a:t>일정 생성</a:t>
            </a:r>
            <a:endParaRPr lang="ko-KR" altLang="en-US" sz="2400" dirty="0"/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36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5769AB57-33FD-4F0B-BFCE-82321504FA0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839" y="1063332"/>
            <a:ext cx="3037500" cy="5400000"/>
          </a:xfrm>
          <a:prstGeom prst="rect">
            <a:avLst/>
          </a:prstGeom>
        </p:spPr>
      </p:pic>
      <p:pic>
        <p:nvPicPr>
          <p:cNvPr id="9" name="그래픽 8" descr="줄 화살표: 일자형">
            <a:extLst>
              <a:ext uri="{FF2B5EF4-FFF2-40B4-BE49-F238E27FC236}">
                <a16:creationId xmlns:a16="http://schemas.microsoft.com/office/drawing/2014/main" id="{D1F5D351-78A8-4DCA-A44B-63BF2BB777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07398" y="2452458"/>
            <a:ext cx="722054" cy="646076"/>
          </a:xfrm>
          <a:prstGeom prst="rect">
            <a:avLst/>
          </a:prstGeom>
        </p:spPr>
      </p:pic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95788D4B-EF63-4B19-AC23-3DBD69F61D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0216" y="1061808"/>
            <a:ext cx="3036071" cy="5401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7930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/>
              <a:t>Use Case Specification : </a:t>
            </a:r>
            <a:r>
              <a:rPr lang="ko-KR" altLang="en-US" sz="2400" kern="100" dirty="0">
                <a:latin typeface="맑은 고딕"/>
                <a:cs typeface="Times New Roman"/>
              </a:rPr>
              <a:t>모임 장소 및 시간 추천 </a:t>
            </a:r>
            <a:r>
              <a:rPr lang="en-US" altLang="ko-KR" sz="2400" kern="100" dirty="0">
                <a:latin typeface="맑은 고딕"/>
                <a:cs typeface="Times New Roman"/>
              </a:rPr>
              <a:t>– </a:t>
            </a:r>
            <a:r>
              <a:rPr lang="ko-KR" altLang="en-US" sz="2400" kern="100" dirty="0">
                <a:latin typeface="맑은 고딕"/>
                <a:cs typeface="Times New Roman"/>
              </a:rPr>
              <a:t>일정 생성</a:t>
            </a:r>
            <a:endParaRPr lang="ko-KR" altLang="en-US" sz="2400" dirty="0"/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37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pic>
        <p:nvPicPr>
          <p:cNvPr id="9" name="그래픽 8" descr="줄 화살표: 일자형">
            <a:extLst>
              <a:ext uri="{FF2B5EF4-FFF2-40B4-BE49-F238E27FC236}">
                <a16:creationId xmlns:a16="http://schemas.microsoft.com/office/drawing/2014/main" id="{D1F5D351-78A8-4DCA-A44B-63BF2BB777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07398" y="5776263"/>
            <a:ext cx="722054" cy="646076"/>
          </a:xfrm>
          <a:prstGeom prst="rect">
            <a:avLst/>
          </a:prstGeom>
        </p:spPr>
      </p:pic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25FAB3A8-C8E5-465F-8CBB-076053C68C8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8529" y="1063332"/>
            <a:ext cx="3037500" cy="5400000"/>
          </a:xfrm>
          <a:prstGeom prst="rect">
            <a:avLst/>
          </a:prstGeom>
        </p:spPr>
      </p:pic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5311076D-1B25-49B6-975F-634279676D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788" y="1045576"/>
            <a:ext cx="3036071" cy="5401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07984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/>
              <a:t>Use Case Specification : </a:t>
            </a:r>
            <a:r>
              <a:rPr lang="ko-KR" altLang="en-US" sz="2400" kern="100" dirty="0">
                <a:latin typeface="맑은 고딕"/>
                <a:cs typeface="Times New Roman"/>
              </a:rPr>
              <a:t>모임 장소 및 시간 추천 </a:t>
            </a:r>
            <a:r>
              <a:rPr lang="en-US" altLang="ko-KR" sz="2400" kern="100" dirty="0">
                <a:latin typeface="맑은 고딕"/>
                <a:cs typeface="Times New Roman"/>
              </a:rPr>
              <a:t>– </a:t>
            </a:r>
            <a:r>
              <a:rPr lang="ko-KR" altLang="en-US" sz="2400" kern="100" dirty="0">
                <a:latin typeface="맑은 고딕"/>
                <a:cs typeface="Times New Roman"/>
              </a:rPr>
              <a:t>일정 생성</a:t>
            </a:r>
            <a:endParaRPr lang="ko-KR" altLang="en-US" sz="2400" dirty="0"/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38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0A0B9CEC-ECF4-4BAD-BC82-27772A3598C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4004" y="1063332"/>
            <a:ext cx="3037500" cy="5400000"/>
          </a:xfrm>
          <a:prstGeom prst="rect">
            <a:avLst/>
          </a:prstGeom>
        </p:spPr>
      </p:pic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6FBE2DEF-54F7-438A-8127-37AC8BE7CA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7907" y="1061808"/>
            <a:ext cx="3036071" cy="5401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15903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z="2800" dirty="0"/>
              <a:t>Use Case Specification : </a:t>
            </a:r>
            <a:r>
              <a:rPr lang="ko-KR" altLang="en-US" sz="2400" kern="100" dirty="0">
                <a:latin typeface="맑은 고딕"/>
                <a:cs typeface="Times New Roman"/>
              </a:rPr>
              <a:t>모임 장소 및 시간 추천 </a:t>
            </a:r>
            <a:r>
              <a:rPr lang="en-US" altLang="ko-KR" sz="2400" kern="100" dirty="0">
                <a:latin typeface="맑은 고딕"/>
                <a:cs typeface="Times New Roman"/>
              </a:rPr>
              <a:t>– </a:t>
            </a:r>
            <a:r>
              <a:rPr lang="ko-KR" altLang="en-US" sz="2400" kern="100" dirty="0">
                <a:latin typeface="맑은 고딕"/>
                <a:cs typeface="Times New Roman"/>
              </a:rPr>
              <a:t>추천 투표</a:t>
            </a:r>
            <a:r>
              <a:rPr lang="en-US" altLang="ko-KR" sz="2400" kern="100" dirty="0">
                <a:latin typeface="맑은 고딕"/>
                <a:cs typeface="Times New Roman"/>
              </a:rPr>
              <a:t>(</a:t>
            </a:r>
            <a:r>
              <a:rPr lang="ko-KR" altLang="en-US" sz="2400" kern="100" dirty="0" err="1">
                <a:latin typeface="맑은 고딕"/>
                <a:cs typeface="Times New Roman"/>
              </a:rPr>
              <a:t>모임원</a:t>
            </a:r>
            <a:r>
              <a:rPr lang="en-US" altLang="ko-KR" sz="2400" kern="100" dirty="0">
                <a:latin typeface="맑은 고딕"/>
                <a:cs typeface="Times New Roman"/>
              </a:rPr>
              <a:t>)</a:t>
            </a:r>
            <a:endParaRPr lang="ko-KR" altLang="en-US" sz="2400" dirty="0"/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39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pic>
        <p:nvPicPr>
          <p:cNvPr id="8" name="그래픽 7" descr="줄 화살표: 일자형">
            <a:extLst>
              <a:ext uri="{FF2B5EF4-FFF2-40B4-BE49-F238E27FC236}">
                <a16:creationId xmlns:a16="http://schemas.microsoft.com/office/drawing/2014/main" id="{D636FE06-B9E9-4408-8FD9-FE678C37D7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08671" y="3577996"/>
            <a:ext cx="722054" cy="646076"/>
          </a:xfrm>
          <a:prstGeom prst="rect">
            <a:avLst/>
          </a:prstGeom>
        </p:spPr>
      </p:pic>
      <p:pic>
        <p:nvPicPr>
          <p:cNvPr id="9" name="그림 8" descr="스크린샷이(가) 표시된 사진&#10;&#10;자동 생성된 설명">
            <a:extLst>
              <a:ext uri="{FF2B5EF4-FFF2-40B4-BE49-F238E27FC236}">
                <a16:creationId xmlns:a16="http://schemas.microsoft.com/office/drawing/2014/main" id="{1D13DCB1-1C8F-41EC-89FF-8EB2182082E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6797" y="1063332"/>
            <a:ext cx="3037500" cy="5400000"/>
          </a:xfrm>
          <a:prstGeom prst="rect">
            <a:avLst/>
          </a:prstGeom>
        </p:spPr>
      </p:pic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859F2E20-328C-43ED-BF4F-9A81F01242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308" y="1020815"/>
            <a:ext cx="3036071" cy="5401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8906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>
            <a:extLst>
              <a:ext uri="{FF2B5EF4-FFF2-40B4-BE49-F238E27FC236}">
                <a16:creationId xmlns:a16="http://schemas.microsoft.com/office/drawing/2014/main" id="{D4016E07-41E3-4042-9B66-700286423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100" dirty="0"/>
              <a:t>Use Case Specification: </a:t>
            </a:r>
            <a:r>
              <a:rPr lang="ko-KR" altLang="en-US" sz="2100" dirty="0"/>
              <a:t>개인일정관리</a:t>
            </a:r>
            <a:endParaRPr lang="ko-KR" altLang="en-US" sz="1800" dirty="0"/>
          </a:p>
        </p:txBody>
      </p:sp>
      <p:sp>
        <p:nvSpPr>
          <p:cNvPr id="11267" name="슬라이드 번호 개체 틀 3">
            <a:extLst>
              <a:ext uri="{FF2B5EF4-FFF2-40B4-BE49-F238E27FC236}">
                <a16:creationId xmlns:a16="http://schemas.microsoft.com/office/drawing/2014/main" id="{46B4C753-3DD6-4BDC-8997-F2E85B96E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1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557213" indent="-214313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857250" indent="-17145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200150" indent="-171450" latinLnBrk="1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1543050" indent="-171450" latinLnBrk="1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9E1D53AE-96C5-4C3B-8EEC-94A671C665C0}" type="slidenum">
              <a:rPr lang="ko-KR" altLang="en-US" sz="90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4</a:t>
            </a:fld>
            <a:endParaRPr lang="ko-KR" altLang="en-US" sz="9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2B3CAE59-0765-47CC-B327-235D4D891B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7653258"/>
              </p:ext>
            </p:extLst>
          </p:nvPr>
        </p:nvGraphicFramePr>
        <p:xfrm>
          <a:off x="526356" y="1200957"/>
          <a:ext cx="8091287" cy="4706430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80912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2019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solidFill>
                            <a:schemeClr val="tx1"/>
                          </a:solidFill>
                          <a:effectLst/>
                        </a:rPr>
                        <a:t>Basic </a:t>
                      </a:r>
                      <a:r>
                        <a:rPr lang="en-US" altLang="ko-KR" sz="1100" kern="100" dirty="0" err="1">
                          <a:solidFill>
                            <a:schemeClr val="tx1"/>
                          </a:solidFill>
                          <a:effectLst/>
                        </a:rPr>
                        <a:t>Flow</a:t>
                      </a:r>
                      <a:r>
                        <a:rPr lang="en-US" sz="1100" kern="100" dirty="0" err="1">
                          <a:effectLst/>
                        </a:rPr>
                        <a:t>c</a:t>
                      </a:r>
                      <a:r>
                        <a:rPr lang="en-US" sz="1100" kern="100" dirty="0">
                          <a:effectLst/>
                        </a:rPr>
                        <a:t> Flow</a:t>
                      </a: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1092" marR="5109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866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 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일정 삭제</a:t>
                      </a:r>
                      <a:endParaRPr lang="en-US" altLang="ko-KR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457200" marR="0" lvl="1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5.1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삭제하고자 하는 일정 선택</a:t>
                      </a:r>
                      <a:endParaRPr lang="en-US" altLang="ko-KR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637200" marR="0" lvl="1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사용자는 개인 일정을 보여주는 달력에서 삭제하고 싶은 날짜를 클릭한다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시스템은 해당 날짜에 입력 되어있는 일정들을 달력 하단에 </a:t>
                      </a:r>
                      <a:r>
                        <a:rPr lang="ko-KR" altLang="en-US" sz="11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리스트업한다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 때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리스트에는 일정 이름과 일정의 시간대 정보가 포함된다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</a:p>
                    <a:p>
                      <a:pPr marL="637200" marR="0" lvl="1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사용자는 일정 리스트에서 삭제하고자 하는 일정을 클릭한다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시스템은 달력 하단에 해당 일정 정보를 재입력 또는 삭제할 수 있는 입력창을 출력한다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457200" marR="0" lvl="1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5.2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일정 삭제</a:t>
                      </a:r>
                      <a:endParaRPr lang="en-US" altLang="ko-KR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637200" marR="0" lvl="1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사용자는 </a:t>
                      </a:r>
                      <a:r>
                        <a:rPr lang="ko-KR" altLang="en-US" sz="11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입력창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최하단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우측에 위치한 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삭제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버튼을 누른다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시스템은 화면상에 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“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일정을 삭제하겠습니까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?”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라는 메시지를 출력한다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457200" marR="0" lvl="1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5.3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일정 삭제 확인 </a:t>
                      </a:r>
                      <a:endParaRPr lang="en-US" altLang="ko-KR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637200" marR="0" lvl="1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사용자가 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삭제 확인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버튼을 선택</a:t>
                      </a:r>
                      <a:r>
                        <a:rPr lang="en-US" altLang="ko-KR" sz="11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(AF4)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하면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시스템은 해당 일정을 삭제한 후 본 </a:t>
                      </a:r>
                      <a:r>
                        <a:rPr lang="ko-KR" altLang="en-US" sz="11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유스케이스를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종료한다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n-US" altLang="ko-KR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1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1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6.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일정의 중요도에 따른 조정 가능성 판별</a:t>
                      </a:r>
                      <a:endParaRPr lang="en-US" altLang="ko-KR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468000" marR="0" lvl="1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6.1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각 일정에 대한 조정 가능 정도 자동 판별</a:t>
                      </a:r>
                      <a:endParaRPr lang="en-US" altLang="ko-KR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648000" marR="0" lvl="1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시스템은 일정 최초 등록과 동시에 각 일정에 대한 조정 가능성을 자동 판별하며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이는 사용자가 기입한 조정 가능 정도와 시스템 내 로직에 기반한다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사용자가 조정 가능 정도를 기입했을 경우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각 일정의 조정 가능성에 대해 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불가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=10’. ‘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약간 가능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=5’, ‘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가능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=0’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수치화가 적용된다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사용자가 조정 가능 정도를 기입하지 않았을 경우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시스템은 각 일정의 성격을 분류해  조정 가능성을 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0~10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수치로 부여한다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외부에서 연동된 일정은 모두 조정 불가능한 것으로 처리된다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1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에브리타임의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경우 주로 수업시간이나 정기적 모임을 관리하는 데 쓰인다는 점을 고려했다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(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구체적인 조정 가능성 판별 기준은 </a:t>
                      </a:r>
                      <a:r>
                        <a:rPr lang="ko-KR" altLang="en-US" sz="11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뒷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슬라이드에 첨부한다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.)</a:t>
                      </a:r>
                    </a:p>
                    <a:p>
                      <a:pPr marL="457200" marR="0" lvl="1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6.2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자동 판결 결과 확인</a:t>
                      </a:r>
                    </a:p>
                    <a:p>
                      <a:pPr marL="637200" marR="0" lvl="1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시스템은 조정 가능성 자동 판결 결과를 일정 수정 페이지에서 보여준다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즉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사용자가 특정 일정을 클릭해 일정 수정 페이지에 포함된 일정 세부 정보를 조회하면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,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일정 등록 시 사용자가 직접 조정 가능 정도를 기입하지 않았더라도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자동 판별된 조정 가능 수치에 기반해  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“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불가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”, “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조금 가능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”, “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약간 가능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”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중 하나에 조정 가능 정도가 체크되어 있음을 확인할 수 있다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(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조정 가능 수치에 따른 조정 가능 정도 분류 기준은 </a:t>
                      </a:r>
                      <a:r>
                        <a:rPr lang="ko-KR" altLang="en-US" sz="11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뒷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슬라이드에 첨부한다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457200" marR="0" lvl="1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1092" marR="5109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2891905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z="2800" dirty="0"/>
              <a:t>Use Case Specification : </a:t>
            </a:r>
            <a:r>
              <a:rPr lang="ko-KR" altLang="en-US" sz="2400" kern="100" dirty="0">
                <a:latin typeface="맑은 고딕"/>
                <a:cs typeface="Times New Roman"/>
              </a:rPr>
              <a:t>모임 장소 및 시간 추천 </a:t>
            </a:r>
            <a:r>
              <a:rPr lang="en-US" altLang="ko-KR" sz="2400" kern="100" dirty="0">
                <a:latin typeface="맑은 고딕"/>
                <a:cs typeface="Times New Roman"/>
              </a:rPr>
              <a:t>– </a:t>
            </a:r>
            <a:r>
              <a:rPr lang="ko-KR" altLang="en-US" sz="2400" kern="100" dirty="0">
                <a:latin typeface="맑은 고딕"/>
                <a:cs typeface="Times New Roman"/>
              </a:rPr>
              <a:t>추천 투표</a:t>
            </a:r>
            <a:r>
              <a:rPr lang="en-US" altLang="ko-KR" sz="2400" kern="100" dirty="0">
                <a:latin typeface="맑은 고딕"/>
                <a:cs typeface="Times New Roman"/>
              </a:rPr>
              <a:t>(</a:t>
            </a:r>
            <a:r>
              <a:rPr lang="ko-KR" altLang="en-US" sz="2400" kern="100" dirty="0" err="1">
                <a:latin typeface="맑은 고딕"/>
                <a:cs typeface="Times New Roman"/>
              </a:rPr>
              <a:t>모임원</a:t>
            </a:r>
            <a:r>
              <a:rPr lang="en-US" altLang="ko-KR" sz="2400" kern="100" dirty="0">
                <a:latin typeface="맑은 고딕"/>
                <a:cs typeface="Times New Roman"/>
              </a:rPr>
              <a:t>)</a:t>
            </a:r>
            <a:endParaRPr lang="ko-KR" altLang="en-US" sz="2400" dirty="0"/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40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7E32D05D-1DC7-48C1-AE1E-7693BC7B044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6831" y="1063691"/>
            <a:ext cx="3037500" cy="5400000"/>
          </a:xfrm>
          <a:prstGeom prst="rect">
            <a:avLst/>
          </a:prstGeom>
        </p:spPr>
      </p:pic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7E047747-01BB-45BE-8721-64E1024B32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0216" y="1090325"/>
            <a:ext cx="3036071" cy="5413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96001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619" y="394668"/>
            <a:ext cx="8963501" cy="514052"/>
          </a:xfrm>
        </p:spPr>
        <p:txBody>
          <a:bodyPr>
            <a:noAutofit/>
          </a:bodyPr>
          <a:lstStyle/>
          <a:p>
            <a:r>
              <a:rPr lang="en-US" altLang="ko-KR" sz="2400" dirty="0"/>
              <a:t>Use Case Specification : </a:t>
            </a:r>
            <a:r>
              <a:rPr lang="ko-KR" altLang="en-US" sz="2000" kern="100" dirty="0">
                <a:latin typeface="맑은 고딕"/>
                <a:cs typeface="Times New Roman"/>
              </a:rPr>
              <a:t>모임 장소 및 시간 추천 </a:t>
            </a:r>
            <a:r>
              <a:rPr lang="en-US" altLang="ko-KR" sz="2000" kern="100" dirty="0">
                <a:latin typeface="맑은 고딕"/>
                <a:cs typeface="Times New Roman"/>
              </a:rPr>
              <a:t>– </a:t>
            </a:r>
            <a:r>
              <a:rPr lang="ko-KR" altLang="en-US" sz="2000" kern="100" dirty="0">
                <a:latin typeface="맑은 고딕"/>
                <a:cs typeface="Times New Roman"/>
              </a:rPr>
              <a:t>추천 생성 및 확정</a:t>
            </a:r>
            <a:r>
              <a:rPr lang="en-US" altLang="ko-KR" sz="2000" kern="100" dirty="0">
                <a:latin typeface="맑은 고딕"/>
                <a:cs typeface="Times New Roman"/>
              </a:rPr>
              <a:t>(</a:t>
            </a:r>
            <a:r>
              <a:rPr lang="ko-KR" altLang="en-US" sz="2000" kern="100" dirty="0" err="1">
                <a:latin typeface="맑은 고딕"/>
                <a:cs typeface="Times New Roman"/>
              </a:rPr>
              <a:t>모임장</a:t>
            </a:r>
            <a:r>
              <a:rPr lang="en-US" altLang="ko-KR" sz="2000" kern="100" dirty="0">
                <a:latin typeface="맑은 고딕"/>
                <a:cs typeface="Times New Roman"/>
              </a:rPr>
              <a:t>)</a:t>
            </a:r>
            <a:endParaRPr lang="ko-KR" altLang="en-US" sz="2000" dirty="0"/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41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pic>
        <p:nvPicPr>
          <p:cNvPr id="9" name="그래픽 8" descr="줄 화살표: 일자형">
            <a:extLst>
              <a:ext uri="{FF2B5EF4-FFF2-40B4-BE49-F238E27FC236}">
                <a16:creationId xmlns:a16="http://schemas.microsoft.com/office/drawing/2014/main" id="{00BE09D6-EE40-49EA-B97B-702288C073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89659" y="3618989"/>
            <a:ext cx="722054" cy="646076"/>
          </a:xfrm>
          <a:prstGeom prst="rect">
            <a:avLst/>
          </a:prstGeom>
        </p:spPr>
      </p:pic>
      <p:pic>
        <p:nvPicPr>
          <p:cNvPr id="8" name="그림 7" descr="스크린샷이(가) 표시된 사진&#10;&#10;자동 생성된 설명">
            <a:extLst>
              <a:ext uri="{FF2B5EF4-FFF2-40B4-BE49-F238E27FC236}">
                <a16:creationId xmlns:a16="http://schemas.microsoft.com/office/drawing/2014/main" id="{A90CD243-5F9F-4A2B-8EC3-AFA50E1DD8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3588" y="1061808"/>
            <a:ext cx="3036071" cy="5401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95997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42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9B371C-B882-4EF8-98FB-6975420A56BE}"/>
              </a:ext>
            </a:extLst>
          </p:cNvPr>
          <p:cNvSpPr txBox="1"/>
          <p:nvPr/>
        </p:nvSpPr>
        <p:spPr>
          <a:xfrm>
            <a:off x="3355547" y="6462320"/>
            <a:ext cx="28141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+mn-ea"/>
              </a:rPr>
              <a:t>(</a:t>
            </a:r>
            <a:r>
              <a:rPr lang="ko-KR" altLang="en-US" sz="1400" dirty="0">
                <a:latin typeface="+mn-ea"/>
              </a:rPr>
              <a:t>달력 및 결과 리스트</a:t>
            </a:r>
            <a:r>
              <a:rPr lang="en-US" altLang="ko-KR" sz="1400" dirty="0">
                <a:latin typeface="+mn-ea"/>
              </a:rPr>
              <a:t>: </a:t>
            </a:r>
            <a:r>
              <a:rPr lang="ko-KR" altLang="en-US" sz="1400" dirty="0">
                <a:latin typeface="+mn-ea"/>
              </a:rPr>
              <a:t>스크롤 뷰</a:t>
            </a:r>
            <a:r>
              <a:rPr lang="en-US" altLang="ko-KR" sz="1400" dirty="0">
                <a:latin typeface="+mn-ea"/>
              </a:rPr>
              <a:t>)</a:t>
            </a:r>
            <a:endParaRPr lang="ko-KR" altLang="en-US" sz="1400" dirty="0">
              <a:latin typeface="+mn-ea"/>
            </a:endParaRPr>
          </a:p>
        </p:txBody>
      </p:sp>
      <p:pic>
        <p:nvPicPr>
          <p:cNvPr id="10" name="그림 9" descr="스크린샷이(가) 표시된 사진&#10;&#10;자동 생성된 설명">
            <a:extLst>
              <a:ext uri="{FF2B5EF4-FFF2-40B4-BE49-F238E27FC236}">
                <a16:creationId xmlns:a16="http://schemas.microsoft.com/office/drawing/2014/main" id="{993717EA-B120-4E49-BA60-9ACE8C42743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2456" y="976627"/>
            <a:ext cx="3037500" cy="5400000"/>
          </a:xfrm>
          <a:prstGeom prst="rect">
            <a:avLst/>
          </a:prstGeom>
        </p:spPr>
      </p:pic>
      <p:pic>
        <p:nvPicPr>
          <p:cNvPr id="6" name="그림 5" descr="스크린샷, 텍스트이(가) 표시된 사진&#10;&#10;자동 생성된 설명">
            <a:extLst>
              <a:ext uri="{FF2B5EF4-FFF2-40B4-BE49-F238E27FC236}">
                <a16:creationId xmlns:a16="http://schemas.microsoft.com/office/drawing/2014/main" id="{B65230EF-A37C-4F0D-9DB5-716FACC10BC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6478" y="994203"/>
            <a:ext cx="3037500" cy="5400000"/>
          </a:xfrm>
          <a:prstGeom prst="rect">
            <a:avLst/>
          </a:prstGeom>
        </p:spPr>
      </p:pic>
      <p:sp>
        <p:nvSpPr>
          <p:cNvPr id="9" name="제목 1">
            <a:extLst>
              <a:ext uri="{FF2B5EF4-FFF2-40B4-BE49-F238E27FC236}">
                <a16:creationId xmlns:a16="http://schemas.microsoft.com/office/drawing/2014/main" id="{1D2234EC-6727-4B24-B9F4-2917700EF2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742" y="394668"/>
            <a:ext cx="8963501" cy="514052"/>
          </a:xfrm>
        </p:spPr>
        <p:txBody>
          <a:bodyPr>
            <a:noAutofit/>
          </a:bodyPr>
          <a:lstStyle/>
          <a:p>
            <a:r>
              <a:rPr lang="en-US" altLang="ko-KR" sz="2400" dirty="0"/>
              <a:t>Use Case Specification : </a:t>
            </a:r>
            <a:r>
              <a:rPr lang="ko-KR" altLang="en-US" sz="2000" kern="100" dirty="0">
                <a:latin typeface="맑은 고딕"/>
                <a:cs typeface="Times New Roman"/>
              </a:rPr>
              <a:t>모임 장소 및 시간 추천 </a:t>
            </a:r>
            <a:r>
              <a:rPr lang="en-US" altLang="ko-KR" sz="2000" kern="100" dirty="0">
                <a:latin typeface="맑은 고딕"/>
                <a:cs typeface="Times New Roman"/>
              </a:rPr>
              <a:t>– </a:t>
            </a:r>
            <a:r>
              <a:rPr lang="ko-KR" altLang="en-US" sz="2000" kern="100" dirty="0">
                <a:latin typeface="맑은 고딕"/>
                <a:cs typeface="Times New Roman"/>
              </a:rPr>
              <a:t>추천 생성 및 확정</a:t>
            </a:r>
            <a:r>
              <a:rPr lang="en-US" altLang="ko-KR" sz="2000" kern="100" dirty="0">
                <a:latin typeface="맑은 고딕"/>
                <a:cs typeface="Times New Roman"/>
              </a:rPr>
              <a:t>(</a:t>
            </a:r>
            <a:r>
              <a:rPr lang="ko-KR" altLang="en-US" sz="2000" kern="100" dirty="0" err="1">
                <a:latin typeface="맑은 고딕"/>
                <a:cs typeface="Times New Roman"/>
              </a:rPr>
              <a:t>모임장</a:t>
            </a:r>
            <a:r>
              <a:rPr lang="en-US" altLang="ko-KR" sz="2000" kern="100" dirty="0">
                <a:latin typeface="맑은 고딕"/>
                <a:cs typeface="Times New Roman"/>
              </a:rPr>
              <a:t>)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73405404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43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3FB8F908-1CC9-432A-B9C0-9D1E782D686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7093" y="1022339"/>
            <a:ext cx="3037500" cy="5400000"/>
          </a:xfrm>
          <a:prstGeom prst="rect">
            <a:avLst/>
          </a:prstGeom>
        </p:spPr>
      </p:pic>
      <p:pic>
        <p:nvPicPr>
          <p:cNvPr id="8" name="그림 7" descr="스크린샷이(가) 표시된 사진&#10;&#10;자동 생성된 설명">
            <a:extLst>
              <a:ext uri="{FF2B5EF4-FFF2-40B4-BE49-F238E27FC236}">
                <a16:creationId xmlns:a16="http://schemas.microsoft.com/office/drawing/2014/main" id="{04393B83-CA5A-47FF-A369-924F683F13B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5609" y="965529"/>
            <a:ext cx="3037500" cy="5400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E2B4A04-1814-4C92-8F93-AAC4D0FB7D5F}"/>
              </a:ext>
            </a:extLst>
          </p:cNvPr>
          <p:cNvSpPr txBox="1"/>
          <p:nvPr/>
        </p:nvSpPr>
        <p:spPr>
          <a:xfrm>
            <a:off x="3355547" y="6462320"/>
            <a:ext cx="28141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+mn-ea"/>
              </a:rPr>
              <a:t>(</a:t>
            </a:r>
            <a:r>
              <a:rPr lang="ko-KR" altLang="en-US" sz="1400" dirty="0">
                <a:latin typeface="+mn-ea"/>
              </a:rPr>
              <a:t>달력 및 결과 리스트</a:t>
            </a:r>
            <a:r>
              <a:rPr lang="en-US" altLang="ko-KR" sz="1400" dirty="0">
                <a:latin typeface="+mn-ea"/>
              </a:rPr>
              <a:t>: </a:t>
            </a:r>
            <a:r>
              <a:rPr lang="ko-KR" altLang="en-US" sz="1400" dirty="0">
                <a:latin typeface="+mn-ea"/>
              </a:rPr>
              <a:t>스크롤 뷰</a:t>
            </a:r>
            <a:r>
              <a:rPr lang="en-US" altLang="ko-KR" sz="1400" dirty="0">
                <a:latin typeface="+mn-ea"/>
              </a:rPr>
              <a:t>)</a:t>
            </a:r>
            <a:endParaRPr lang="ko-KR" altLang="en-US" sz="1400" dirty="0">
              <a:latin typeface="+mn-ea"/>
            </a:endParaRP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96CE9C09-E3E8-4FE0-A427-38F5784BE5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107" y="394668"/>
            <a:ext cx="8963501" cy="514052"/>
          </a:xfrm>
        </p:spPr>
        <p:txBody>
          <a:bodyPr>
            <a:noAutofit/>
          </a:bodyPr>
          <a:lstStyle/>
          <a:p>
            <a:r>
              <a:rPr lang="en-US" altLang="ko-KR" sz="2400" dirty="0"/>
              <a:t>Use Case Specification : </a:t>
            </a:r>
            <a:r>
              <a:rPr lang="ko-KR" altLang="en-US" sz="2000" kern="100" dirty="0">
                <a:latin typeface="맑은 고딕"/>
                <a:cs typeface="Times New Roman"/>
              </a:rPr>
              <a:t>모임 장소 및 시간 추천 </a:t>
            </a:r>
            <a:r>
              <a:rPr lang="en-US" altLang="ko-KR" sz="2000" kern="100" dirty="0">
                <a:latin typeface="맑은 고딕"/>
                <a:cs typeface="Times New Roman"/>
              </a:rPr>
              <a:t>– </a:t>
            </a:r>
            <a:r>
              <a:rPr lang="ko-KR" altLang="en-US" sz="2000" kern="100" dirty="0">
                <a:latin typeface="맑은 고딕"/>
                <a:cs typeface="Times New Roman"/>
              </a:rPr>
              <a:t>추천 생성 및 확정</a:t>
            </a:r>
            <a:r>
              <a:rPr lang="en-US" altLang="ko-KR" sz="2000" kern="100" dirty="0">
                <a:latin typeface="맑은 고딕"/>
                <a:cs typeface="Times New Roman"/>
              </a:rPr>
              <a:t>(</a:t>
            </a:r>
            <a:r>
              <a:rPr lang="ko-KR" altLang="en-US" sz="2000" kern="100" dirty="0" err="1">
                <a:latin typeface="맑은 고딕"/>
                <a:cs typeface="Times New Roman"/>
              </a:rPr>
              <a:t>모임장</a:t>
            </a:r>
            <a:r>
              <a:rPr lang="en-US" altLang="ko-KR" sz="2000" kern="100" dirty="0">
                <a:latin typeface="맑은 고딕"/>
                <a:cs typeface="Times New Roman"/>
              </a:rPr>
              <a:t>)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400257260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44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E414F9AA-1FD5-493C-A9D2-1E593DF677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6108" y="1061808"/>
            <a:ext cx="3036071" cy="5401524"/>
          </a:xfrm>
          <a:prstGeom prst="rect">
            <a:avLst/>
          </a:prstGeom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92ACF6FF-BF18-4092-968A-F2B814364F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742" y="394668"/>
            <a:ext cx="8963501" cy="514052"/>
          </a:xfrm>
        </p:spPr>
        <p:txBody>
          <a:bodyPr>
            <a:noAutofit/>
          </a:bodyPr>
          <a:lstStyle/>
          <a:p>
            <a:r>
              <a:rPr lang="en-US" altLang="ko-KR" sz="2400" dirty="0"/>
              <a:t>Use Case Specification : </a:t>
            </a:r>
            <a:r>
              <a:rPr lang="ko-KR" altLang="en-US" sz="2000" kern="100" dirty="0">
                <a:latin typeface="맑은 고딕"/>
                <a:cs typeface="Times New Roman"/>
              </a:rPr>
              <a:t>모임 장소 및 시간 추천 </a:t>
            </a:r>
            <a:r>
              <a:rPr lang="en-US" altLang="ko-KR" sz="2000" kern="100" dirty="0">
                <a:latin typeface="맑은 고딕"/>
                <a:cs typeface="Times New Roman"/>
              </a:rPr>
              <a:t>– </a:t>
            </a:r>
            <a:r>
              <a:rPr lang="ko-KR" altLang="en-US" sz="2000" kern="100" dirty="0">
                <a:latin typeface="맑은 고딕"/>
                <a:cs typeface="Times New Roman"/>
              </a:rPr>
              <a:t>추천 생성 및 확정</a:t>
            </a:r>
            <a:r>
              <a:rPr lang="en-US" altLang="ko-KR" sz="2000" kern="100" dirty="0">
                <a:latin typeface="맑은 고딕"/>
                <a:cs typeface="Times New Roman"/>
              </a:rPr>
              <a:t>(</a:t>
            </a:r>
            <a:r>
              <a:rPr lang="ko-KR" altLang="en-US" sz="2000" kern="100" dirty="0" err="1">
                <a:latin typeface="맑은 고딕"/>
                <a:cs typeface="Times New Roman"/>
              </a:rPr>
              <a:t>모임장</a:t>
            </a:r>
            <a:r>
              <a:rPr lang="en-US" altLang="ko-KR" sz="2000" kern="100" dirty="0">
                <a:latin typeface="맑은 고딕"/>
                <a:cs typeface="Times New Roman"/>
              </a:rPr>
              <a:t>)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90009978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>
            <a:extLst>
              <a:ext uri="{FF2B5EF4-FFF2-40B4-BE49-F238E27FC236}">
                <a16:creationId xmlns:a16="http://schemas.microsoft.com/office/drawing/2014/main" id="{D4016E07-41E3-4042-9B66-700286423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100" dirty="0"/>
              <a:t>Use Case Specification : </a:t>
            </a:r>
            <a:r>
              <a:rPr lang="ko-KR" altLang="en-US" sz="1800" dirty="0"/>
              <a:t>추천 모임일정에 대한 피드백</a:t>
            </a:r>
          </a:p>
        </p:txBody>
      </p:sp>
      <p:sp>
        <p:nvSpPr>
          <p:cNvPr id="11267" name="슬라이드 번호 개체 틀 3">
            <a:extLst>
              <a:ext uri="{FF2B5EF4-FFF2-40B4-BE49-F238E27FC236}">
                <a16:creationId xmlns:a16="http://schemas.microsoft.com/office/drawing/2014/main" id="{46B4C753-3DD6-4BDC-8997-F2E85B96E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1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557213" indent="-214313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857250" indent="-17145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200150" indent="-171450" latinLnBrk="1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1543050" indent="-171450" latinLnBrk="1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9E1D53AE-96C5-4C3B-8EEC-94A671C665C0}" type="slidenum">
              <a:rPr lang="ko-KR" altLang="en-US" sz="90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45</a:t>
            </a:fld>
            <a:endParaRPr lang="ko-KR" altLang="en-US" sz="9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00AFBC4-AE96-4C2B-A66E-E16C377131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5079830"/>
              </p:ext>
            </p:extLst>
          </p:nvPr>
        </p:nvGraphicFramePr>
        <p:xfrm>
          <a:off x="379760" y="1009030"/>
          <a:ext cx="8384480" cy="5392862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20315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528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89818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</a:t>
                      </a:r>
                      <a:r>
                        <a:rPr lang="en-US" altLang="ko-KR" sz="1100" kern="100" baseline="0" dirty="0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Case Name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1092" marR="5109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추천 모임일정에 대한 피드백</a:t>
                      </a:r>
                      <a:endParaRPr lang="ko-KR" sz="1100" b="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1092" marR="5109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2148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Brief Description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1092" marR="5109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모임 내역을 확인하거나 추천 내역에 대한 피드백을 줄 수 있다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51092" marR="5109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9818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Principal Actor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1092" marR="5109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서강대 학생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1092" marR="5109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9818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Precondition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1092" marR="5109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서강대 학생은 이미 모임 등록을 완료한 상태</a:t>
                      </a:r>
                      <a:endParaRPr lang="ko-KR" sz="1100" kern="100" dirty="0">
                        <a:solidFill>
                          <a:srgbClr val="3107C9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1092" marR="5109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9818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Basic Flow</a:t>
                      </a: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1092" marR="5109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89496">
                <a:tc gridSpan="2">
                  <a:txBody>
                    <a:bodyPr/>
                    <a:lstStyle/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effectLst/>
                        </a:rPr>
                        <a:t> </a:t>
                      </a:r>
                      <a:r>
                        <a:rPr lang="ko-KR" altLang="en-US" sz="1100" b="0" kern="100" dirty="0">
                          <a:effectLst/>
                        </a:rPr>
                        <a:t>본 </a:t>
                      </a:r>
                      <a:r>
                        <a:rPr lang="ko-KR" altLang="en-US" sz="1100" b="0" kern="100" dirty="0" err="1">
                          <a:effectLst/>
                        </a:rPr>
                        <a:t>유스케이스는</a:t>
                      </a:r>
                      <a:r>
                        <a:rPr lang="ko-KR" altLang="en-US" sz="1100" b="0" kern="100" dirty="0">
                          <a:effectLst/>
                        </a:rPr>
                        <a:t> 사용자가 기존의 모임 내역을 확인하고 추천 내역에 대한 간단한 피드백을 주기 위해  </a:t>
                      </a:r>
                      <a:r>
                        <a:rPr lang="en-US" altLang="ko-KR" sz="1100" b="0" kern="100" dirty="0">
                          <a:effectLst/>
                        </a:rPr>
                        <a:t>‘</a:t>
                      </a:r>
                      <a:r>
                        <a:rPr lang="ko-KR" altLang="en-US" sz="1100" b="0" kern="100" dirty="0">
                          <a:effectLst/>
                        </a:rPr>
                        <a:t>내 모임 목록</a:t>
                      </a:r>
                      <a:r>
                        <a:rPr lang="en-US" altLang="ko-KR" sz="1100" b="0" kern="100" dirty="0">
                          <a:effectLst/>
                        </a:rPr>
                        <a:t>’ </a:t>
                      </a:r>
                      <a:r>
                        <a:rPr lang="ko-KR" altLang="en-US" sz="1100" b="0" kern="100" dirty="0">
                          <a:effectLst/>
                        </a:rPr>
                        <a:t>화면에서 </a:t>
                      </a:r>
                      <a:r>
                        <a:rPr lang="en-US" altLang="ko-KR" sz="1100" b="0" kern="100" dirty="0">
                          <a:effectLst/>
                        </a:rPr>
                        <a:t>‘</a:t>
                      </a:r>
                      <a:r>
                        <a:rPr lang="ko-KR" altLang="en-US" sz="1100" b="0" kern="100" dirty="0">
                          <a:effectLst/>
                        </a:rPr>
                        <a:t>모임 내역 리스트</a:t>
                      </a:r>
                      <a:r>
                        <a:rPr lang="en-US" altLang="ko-KR" sz="1100" b="0" kern="100" dirty="0">
                          <a:effectLst/>
                        </a:rPr>
                        <a:t>’</a:t>
                      </a:r>
                      <a:r>
                        <a:rPr lang="ko-KR" altLang="en-US" sz="1100" b="0" kern="100" dirty="0">
                          <a:effectLst/>
                        </a:rPr>
                        <a:t>를 선택함으로써 시작된다</a:t>
                      </a:r>
                      <a:r>
                        <a:rPr lang="en-US" altLang="ko-KR" sz="1100" b="0" kern="100" dirty="0">
                          <a:effectLst/>
                        </a:rPr>
                        <a:t>.</a:t>
                      </a: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endParaRPr lang="en-US" altLang="ko-KR" sz="1100" b="0" kern="100" dirty="0"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effectLst/>
                        </a:rPr>
                        <a:t>1. </a:t>
                      </a:r>
                      <a:r>
                        <a:rPr lang="ko-KR" altLang="en-US" sz="1100" b="0" kern="100" dirty="0">
                          <a:effectLst/>
                        </a:rPr>
                        <a:t>모임 내역 확인</a:t>
                      </a:r>
                      <a:endParaRPr lang="en-US" altLang="ko-KR" sz="1100" b="0" kern="100" dirty="0">
                        <a:effectLst/>
                      </a:endParaRPr>
                    </a:p>
                    <a:p>
                      <a:pPr marL="457200" lvl="1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effectLst/>
                        </a:rPr>
                        <a:t>1.1 </a:t>
                      </a:r>
                      <a:r>
                        <a:rPr lang="ko-KR" altLang="en-US" sz="1100" b="0" kern="100" dirty="0">
                          <a:effectLst/>
                        </a:rPr>
                        <a:t>기존에 확정됐던 모임 일정의 리스트업 </a:t>
                      </a:r>
                      <a:r>
                        <a:rPr lang="en-US" altLang="ko-KR" sz="1100" b="0" kern="100" dirty="0">
                          <a:solidFill>
                            <a:srgbClr val="FF0000"/>
                          </a:solidFill>
                          <a:effectLst/>
                        </a:rPr>
                        <a:t>(AF1)</a:t>
                      </a:r>
                    </a:p>
                    <a:p>
                      <a:pPr marL="648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100" b="0" kern="100" dirty="0">
                          <a:effectLst/>
                        </a:rPr>
                        <a:t>시스템은 현재 시점 이전으로 확정됐던 모임 일정을 한달 주기로 불러와 모임내역 화면의 달력상에 회색으로 표시한다</a:t>
                      </a:r>
                      <a:r>
                        <a:rPr lang="en-US" altLang="ko-KR" sz="1100" b="0" kern="100" dirty="0">
                          <a:effectLst/>
                        </a:rPr>
                        <a:t>.</a:t>
                      </a:r>
                    </a:p>
                    <a:p>
                      <a:pPr marL="457200" marR="0" lvl="1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effectLst/>
                        </a:rPr>
                        <a:t>1.2 </a:t>
                      </a:r>
                      <a:r>
                        <a:rPr lang="ko-KR" altLang="en-US" sz="1100" b="0" kern="100" dirty="0">
                          <a:effectLst/>
                        </a:rPr>
                        <a:t>일정의 기본 정보</a:t>
                      </a:r>
                      <a:r>
                        <a:rPr lang="en-US" altLang="ko-KR" sz="1100" b="0" kern="100" dirty="0">
                          <a:effectLst/>
                        </a:rPr>
                        <a:t>(</a:t>
                      </a:r>
                      <a:r>
                        <a:rPr lang="ko-KR" altLang="en-US" sz="1100" b="0" kern="100" dirty="0" err="1">
                          <a:effectLst/>
                        </a:rPr>
                        <a:t>일정명</a:t>
                      </a:r>
                      <a:r>
                        <a:rPr lang="en-US" altLang="ko-KR" sz="1100" b="0" kern="100" dirty="0"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effectLst/>
                        </a:rPr>
                        <a:t>시간</a:t>
                      </a:r>
                      <a:r>
                        <a:rPr lang="en-US" altLang="ko-KR" sz="1100" b="0" kern="100" dirty="0"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effectLst/>
                        </a:rPr>
                        <a:t>위치</a:t>
                      </a:r>
                      <a:r>
                        <a:rPr lang="en-US" altLang="ko-KR" sz="1100" b="0" kern="100" dirty="0"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effectLst/>
                        </a:rPr>
                        <a:t>내부 평가</a:t>
                      </a:r>
                      <a:r>
                        <a:rPr lang="en-US" altLang="ko-KR" sz="1100" b="0" kern="100" dirty="0">
                          <a:effectLst/>
                        </a:rPr>
                        <a:t>)</a:t>
                      </a:r>
                      <a:r>
                        <a:rPr lang="ko-KR" altLang="en-US" sz="1100" b="0" kern="100" dirty="0">
                          <a:effectLst/>
                        </a:rPr>
                        <a:t> 조회 </a:t>
                      </a:r>
                      <a:r>
                        <a:rPr lang="en-US" altLang="ko-KR" sz="1100" b="0" kern="100" dirty="0">
                          <a:solidFill>
                            <a:srgbClr val="FF0000"/>
                          </a:solidFill>
                          <a:effectLst/>
                        </a:rPr>
                        <a:t>(AF2)</a:t>
                      </a:r>
                      <a:endParaRPr lang="en-US" altLang="ko-KR" sz="1100" b="0" kern="100" dirty="0">
                        <a:effectLst/>
                      </a:endParaRPr>
                    </a:p>
                    <a:p>
                      <a:pPr marL="648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100" b="0" kern="100" dirty="0">
                          <a:effectLst/>
                        </a:rPr>
                        <a:t>사용자는 달력에 표시된 기존 일정 중 정보를 확인하고자 하는 일정을 선택한다</a:t>
                      </a:r>
                      <a:r>
                        <a:rPr lang="en-US" altLang="ko-KR" sz="1100" b="0" kern="100" dirty="0">
                          <a:effectLst/>
                        </a:rPr>
                        <a:t>. </a:t>
                      </a:r>
                      <a:r>
                        <a:rPr lang="ko-KR" altLang="en-US" sz="1100" b="0" kern="100" dirty="0">
                          <a:effectLst/>
                        </a:rPr>
                        <a:t>시스템은 해당 일정의 </a:t>
                      </a:r>
                      <a:r>
                        <a:rPr lang="ko-KR" altLang="en-US" sz="1100" b="0" kern="100" dirty="0" err="1">
                          <a:effectLst/>
                        </a:rPr>
                        <a:t>일정명</a:t>
                      </a:r>
                      <a:r>
                        <a:rPr lang="en-US" altLang="ko-KR" sz="1100" b="0" kern="100" dirty="0"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effectLst/>
                        </a:rPr>
                        <a:t>시간</a:t>
                      </a:r>
                      <a:r>
                        <a:rPr lang="en-US" altLang="ko-KR" sz="1100" b="0" kern="100" dirty="0"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effectLst/>
                        </a:rPr>
                        <a:t>장소</a:t>
                      </a:r>
                      <a:r>
                        <a:rPr lang="en-US" altLang="ko-KR" sz="1100" b="0" kern="100" dirty="0"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effectLst/>
                        </a:rPr>
                        <a:t>내부</a:t>
                      </a:r>
                      <a:r>
                        <a:rPr lang="en-US" altLang="ko-KR" sz="1100" b="0" kern="100" dirty="0">
                          <a:effectLst/>
                        </a:rPr>
                        <a:t> </a:t>
                      </a:r>
                      <a:r>
                        <a:rPr lang="ko-KR" altLang="en-US" sz="1100" b="0" kern="100" dirty="0">
                          <a:effectLst/>
                        </a:rPr>
                        <a:t>평가를 읽어와서 하단의 </a:t>
                      </a:r>
                      <a:r>
                        <a:rPr lang="en-US" altLang="ko-KR" sz="1100" b="0" kern="100" dirty="0">
                          <a:effectLst/>
                        </a:rPr>
                        <a:t>‘</a:t>
                      </a:r>
                      <a:r>
                        <a:rPr lang="ko-KR" altLang="en-US" sz="1100" b="0" kern="100" dirty="0">
                          <a:effectLst/>
                        </a:rPr>
                        <a:t>일정 정보</a:t>
                      </a:r>
                      <a:r>
                        <a:rPr lang="en-US" altLang="ko-KR" sz="1100" b="0" kern="100" dirty="0">
                          <a:effectLst/>
                        </a:rPr>
                        <a:t>’</a:t>
                      </a:r>
                      <a:r>
                        <a:rPr lang="ko-KR" altLang="en-US" sz="1100" b="0" kern="100" dirty="0">
                          <a:effectLst/>
                        </a:rPr>
                        <a:t>란에 출력한다</a:t>
                      </a:r>
                      <a:r>
                        <a:rPr lang="en-US" altLang="ko-KR" sz="1100" b="0" kern="100" dirty="0">
                          <a:effectLst/>
                        </a:rPr>
                        <a:t>. </a:t>
                      </a:r>
                      <a:r>
                        <a:rPr lang="ko-KR" altLang="en-US" sz="1100" b="0" kern="100" dirty="0">
                          <a:effectLst/>
                        </a:rPr>
                        <a:t>내부평가 내용이 없을 경우 해당 항목은 공란으로 표시한다</a:t>
                      </a:r>
                      <a:r>
                        <a:rPr lang="en-US" altLang="ko-KR" sz="1100" b="0" kern="100" dirty="0">
                          <a:effectLst/>
                        </a:rPr>
                        <a:t>.</a:t>
                      </a:r>
                    </a:p>
                    <a:p>
                      <a:pPr marL="855450" indent="-17145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100" b="0" kern="100" dirty="0">
                          <a:effectLst/>
                        </a:rPr>
                        <a:t>모임 내역에 대한 피드백을 주는 경우 일정에 대한 피드백 작성</a:t>
                      </a:r>
                      <a:r>
                        <a:rPr lang="en-US" altLang="ko-KR" sz="1100" b="0" kern="100" dirty="0">
                          <a:effectLst/>
                        </a:rPr>
                        <a:t>(step2) </a:t>
                      </a:r>
                      <a:r>
                        <a:rPr lang="ko-KR" altLang="en-US" sz="1100" b="0" kern="100" dirty="0" err="1">
                          <a:effectLst/>
                        </a:rPr>
                        <a:t>서브플로우를</a:t>
                      </a:r>
                      <a:r>
                        <a:rPr lang="ko-KR" altLang="en-US" sz="1100" b="0" kern="100" dirty="0">
                          <a:effectLst/>
                        </a:rPr>
                        <a:t> 실행한다</a:t>
                      </a:r>
                      <a:r>
                        <a:rPr lang="en-US" altLang="ko-KR" sz="1100" b="0" kern="100" dirty="0">
                          <a:effectLst/>
                        </a:rPr>
                        <a:t>.</a:t>
                      </a:r>
                    </a:p>
                    <a:p>
                      <a:pPr marL="855450" indent="-17145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100" b="0" kern="100" dirty="0">
                          <a:effectLst/>
                        </a:rPr>
                        <a:t>그 외의 경우 본 </a:t>
                      </a:r>
                      <a:r>
                        <a:rPr lang="ko-KR" altLang="en-US" sz="1100" b="0" kern="100" dirty="0" err="1">
                          <a:effectLst/>
                        </a:rPr>
                        <a:t>유스케이스를</a:t>
                      </a:r>
                      <a:r>
                        <a:rPr lang="ko-KR" altLang="en-US" sz="1100" b="0" kern="100" dirty="0">
                          <a:effectLst/>
                        </a:rPr>
                        <a:t> 종료한다</a:t>
                      </a:r>
                      <a:r>
                        <a:rPr lang="en-US" altLang="ko-KR" sz="1100" b="0" kern="100" dirty="0">
                          <a:effectLst/>
                        </a:rPr>
                        <a:t>.</a:t>
                      </a:r>
                      <a:r>
                        <a:rPr lang="ko-KR" altLang="en-US" sz="1100" b="0" kern="100" dirty="0">
                          <a:effectLst/>
                        </a:rPr>
                        <a:t> </a:t>
                      </a:r>
                      <a:endParaRPr lang="en-US" altLang="ko-KR" sz="1100" b="0" kern="100" dirty="0"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endParaRPr lang="en-US" altLang="ko-KR" sz="1100" b="0" kern="100" dirty="0"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effectLst/>
                        </a:rPr>
                        <a:t>2. </a:t>
                      </a:r>
                      <a:r>
                        <a:rPr lang="ko-KR" altLang="en-US" sz="1100" b="0" kern="100" dirty="0">
                          <a:effectLst/>
                        </a:rPr>
                        <a:t>일정에 대한 피드백 관리</a:t>
                      </a:r>
                      <a:endParaRPr lang="en-US" altLang="ko-KR" sz="1100" b="0" kern="100" dirty="0">
                        <a:effectLst/>
                      </a:endParaRPr>
                    </a:p>
                    <a:p>
                      <a:pPr marL="457200" lvl="1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effectLst/>
                        </a:rPr>
                        <a:t>2.1 </a:t>
                      </a:r>
                      <a:r>
                        <a:rPr lang="ko-KR" altLang="en-US" sz="1100" b="0" kern="100" dirty="0">
                          <a:effectLst/>
                        </a:rPr>
                        <a:t>피드백을 관리할 일정 선택</a:t>
                      </a:r>
                      <a:endParaRPr lang="en-US" altLang="ko-KR" sz="1100" b="0" kern="100" dirty="0">
                        <a:effectLst/>
                      </a:endParaRPr>
                    </a:p>
                    <a:p>
                      <a:pPr marL="648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100" b="0" kern="100" dirty="0">
                          <a:effectLst/>
                        </a:rPr>
                        <a:t>사용자는 달력에 표시된 기존 일정 중 피드백을 생성</a:t>
                      </a:r>
                      <a:r>
                        <a:rPr lang="en-US" altLang="ko-KR" sz="1100" b="0" kern="100" dirty="0">
                          <a:effectLst/>
                        </a:rPr>
                        <a:t>/</a:t>
                      </a:r>
                      <a:r>
                        <a:rPr lang="ko-KR" altLang="en-US" sz="1100" b="0" kern="100" dirty="0">
                          <a:effectLst/>
                        </a:rPr>
                        <a:t>수정</a:t>
                      </a:r>
                      <a:r>
                        <a:rPr lang="en-US" altLang="ko-KR" sz="1100" b="0" kern="100" dirty="0">
                          <a:effectLst/>
                        </a:rPr>
                        <a:t>/</a:t>
                      </a:r>
                      <a:r>
                        <a:rPr lang="ko-KR" altLang="en-US" sz="1100" b="0" kern="100" dirty="0">
                          <a:effectLst/>
                        </a:rPr>
                        <a:t>삭제하고자 하는 일정을 선택한다</a:t>
                      </a:r>
                      <a:r>
                        <a:rPr lang="en-US" altLang="ko-KR" sz="1100" b="0" kern="100" dirty="0">
                          <a:effectLst/>
                        </a:rPr>
                        <a:t>.</a:t>
                      </a:r>
                    </a:p>
                    <a:p>
                      <a:pPr marL="457200" lvl="1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effectLst/>
                        </a:rPr>
                        <a:t>-</a:t>
                      </a:r>
                      <a:r>
                        <a:rPr lang="ko-KR" altLang="en-US" sz="1100" b="0" kern="100" dirty="0">
                          <a:effectLst/>
                        </a:rPr>
                        <a:t>새로운 피드백을 생성하는 경우 </a:t>
                      </a:r>
                      <a:r>
                        <a:rPr lang="en-US" altLang="ko-KR" sz="1100" b="0" kern="100" dirty="0">
                          <a:effectLst/>
                        </a:rPr>
                        <a:t>: </a:t>
                      </a:r>
                      <a:r>
                        <a:rPr lang="ko-KR" altLang="en-US" sz="1100" b="0" kern="100" dirty="0">
                          <a:effectLst/>
                        </a:rPr>
                        <a:t>피드백 생성</a:t>
                      </a:r>
                      <a:r>
                        <a:rPr lang="en-US" altLang="ko-KR" sz="1100" b="0" kern="100" dirty="0">
                          <a:effectLst/>
                        </a:rPr>
                        <a:t>(step3) </a:t>
                      </a:r>
                      <a:r>
                        <a:rPr lang="ko-KR" altLang="en-US" sz="1100" b="0" kern="100" dirty="0" err="1">
                          <a:effectLst/>
                        </a:rPr>
                        <a:t>서브플로우</a:t>
                      </a:r>
                      <a:r>
                        <a:rPr lang="ko-KR" altLang="en-US" sz="1100" b="0" kern="100" dirty="0">
                          <a:effectLst/>
                        </a:rPr>
                        <a:t> 수행</a:t>
                      </a:r>
                      <a:endParaRPr lang="en-US" altLang="ko-KR" sz="1100" b="0" kern="100" dirty="0">
                        <a:effectLst/>
                      </a:endParaRPr>
                    </a:p>
                    <a:p>
                      <a:pPr marL="457200" lvl="1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effectLst/>
                        </a:rPr>
                        <a:t>-</a:t>
                      </a:r>
                      <a:r>
                        <a:rPr lang="ko-KR" altLang="en-US" sz="1100" b="0" kern="100" dirty="0">
                          <a:effectLst/>
                        </a:rPr>
                        <a:t>기존 피드백 내용을 수정</a:t>
                      </a:r>
                      <a:r>
                        <a:rPr lang="en-US" altLang="ko-KR" sz="1100" b="0" kern="100" dirty="0">
                          <a:effectLst/>
                        </a:rPr>
                        <a:t>/</a:t>
                      </a:r>
                      <a:r>
                        <a:rPr lang="ko-KR" altLang="en-US" sz="1100" b="0" kern="100" dirty="0">
                          <a:effectLst/>
                        </a:rPr>
                        <a:t>삭제하는 경우 </a:t>
                      </a:r>
                      <a:r>
                        <a:rPr lang="en-US" altLang="ko-KR" sz="1100" b="0" kern="100" dirty="0">
                          <a:effectLst/>
                        </a:rPr>
                        <a:t>: </a:t>
                      </a:r>
                      <a:r>
                        <a:rPr lang="ko-KR" altLang="en-US" sz="1100" b="0" kern="100" dirty="0">
                          <a:effectLst/>
                        </a:rPr>
                        <a:t>피드백 수정</a:t>
                      </a:r>
                      <a:r>
                        <a:rPr lang="en-US" altLang="ko-KR" sz="1100" b="0" kern="100" dirty="0">
                          <a:effectLst/>
                        </a:rPr>
                        <a:t>/</a:t>
                      </a:r>
                      <a:r>
                        <a:rPr lang="ko-KR" altLang="en-US" sz="1100" b="0" kern="100" dirty="0">
                          <a:effectLst/>
                        </a:rPr>
                        <a:t>삭제</a:t>
                      </a:r>
                      <a:r>
                        <a:rPr lang="en-US" altLang="ko-KR" sz="1100" b="0" kern="100" dirty="0">
                          <a:effectLst/>
                        </a:rPr>
                        <a:t>(step4) </a:t>
                      </a:r>
                      <a:r>
                        <a:rPr lang="ko-KR" altLang="en-US" sz="1100" b="0" kern="100" dirty="0" err="1">
                          <a:effectLst/>
                        </a:rPr>
                        <a:t>서브플로우</a:t>
                      </a:r>
                      <a:r>
                        <a:rPr lang="ko-KR" altLang="en-US" sz="1100" b="0" kern="100" dirty="0">
                          <a:effectLst/>
                        </a:rPr>
                        <a:t> 수행</a:t>
                      </a:r>
                      <a:endParaRPr lang="en-US" altLang="ko-KR" sz="1100" b="0" kern="100" dirty="0">
                        <a:effectLst/>
                      </a:endParaRPr>
                    </a:p>
                    <a:p>
                      <a:pPr marL="457200" lvl="1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endParaRPr lang="en-US" altLang="ko-KR" sz="1100" b="0" kern="100" dirty="0">
                        <a:effectLst/>
                      </a:endParaRPr>
                    </a:p>
                    <a:p>
                      <a:pPr marL="0" lvl="1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effectLst/>
                        </a:rPr>
                        <a:t>3. </a:t>
                      </a:r>
                      <a:r>
                        <a:rPr lang="ko-KR" altLang="en-US" sz="1100" b="0" kern="100" dirty="0">
                          <a:effectLst/>
                        </a:rPr>
                        <a:t>피드백 생성</a:t>
                      </a:r>
                      <a:endParaRPr lang="en-US" altLang="ko-KR" sz="1100" b="0" kern="100" dirty="0">
                        <a:effectLst/>
                      </a:endParaRPr>
                    </a:p>
                    <a:p>
                      <a:pPr marL="457200" lvl="1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effectLst/>
                        </a:rPr>
                        <a:t>3.1 </a:t>
                      </a:r>
                      <a:r>
                        <a:rPr lang="ko-KR" altLang="en-US" sz="1100" b="0" kern="100" dirty="0">
                          <a:effectLst/>
                        </a:rPr>
                        <a:t>피드백 생성 화면 출력</a:t>
                      </a:r>
                      <a:endParaRPr lang="en-US" altLang="ko-KR" sz="1100" b="0" kern="100" dirty="0">
                        <a:effectLst/>
                      </a:endParaRPr>
                    </a:p>
                    <a:p>
                      <a:pPr marL="648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100" b="0" kern="100" dirty="0">
                          <a:effectLst/>
                        </a:rPr>
                        <a:t>사용자는 선택한 일정에 대해 우측 하단의 </a:t>
                      </a:r>
                      <a:r>
                        <a:rPr lang="en-US" altLang="ko-KR" sz="1100" b="0" kern="100" dirty="0">
                          <a:effectLst/>
                        </a:rPr>
                        <a:t>‘</a:t>
                      </a:r>
                      <a:r>
                        <a:rPr lang="ko-KR" altLang="en-US" sz="1100" b="0" kern="100" dirty="0">
                          <a:effectLst/>
                        </a:rPr>
                        <a:t>피드백 생성</a:t>
                      </a:r>
                      <a:r>
                        <a:rPr lang="en-US" altLang="ko-KR" sz="1100" b="0" kern="100" dirty="0">
                          <a:effectLst/>
                        </a:rPr>
                        <a:t>‘ </a:t>
                      </a:r>
                      <a:r>
                        <a:rPr lang="ko-KR" altLang="en-US" sz="1100" b="0" kern="100" dirty="0">
                          <a:effectLst/>
                        </a:rPr>
                        <a:t>버튼을 눌러 피드백을 생성한다</a:t>
                      </a:r>
                      <a:r>
                        <a:rPr lang="en-US" altLang="ko-KR" sz="1100" b="0" kern="100" dirty="0">
                          <a:effectLst/>
                        </a:rPr>
                        <a:t>. </a:t>
                      </a:r>
                      <a:r>
                        <a:rPr lang="ko-KR" altLang="en-US" sz="1100" b="0" kern="100" dirty="0">
                          <a:effectLst/>
                        </a:rPr>
                        <a:t>시스템은 선택된 일정 정보</a:t>
                      </a:r>
                      <a:r>
                        <a:rPr lang="en-US" altLang="ko-KR" sz="1100" b="0" kern="100" dirty="0">
                          <a:effectLst/>
                        </a:rPr>
                        <a:t>(</a:t>
                      </a:r>
                      <a:r>
                        <a:rPr lang="ko-KR" altLang="en-US" sz="1100" b="0" kern="100" dirty="0" err="1">
                          <a:effectLst/>
                        </a:rPr>
                        <a:t>일정명</a:t>
                      </a:r>
                      <a:r>
                        <a:rPr lang="en-US" altLang="ko-KR" sz="1100" b="0" kern="100" dirty="0"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effectLst/>
                        </a:rPr>
                        <a:t>시간</a:t>
                      </a:r>
                      <a:r>
                        <a:rPr lang="en-US" altLang="ko-KR" sz="1100" b="0" kern="100" dirty="0"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effectLst/>
                        </a:rPr>
                        <a:t>장소</a:t>
                      </a:r>
                      <a:r>
                        <a:rPr lang="en-US" altLang="ko-KR" sz="1100" b="0" kern="100" dirty="0">
                          <a:effectLst/>
                        </a:rPr>
                        <a:t>)</a:t>
                      </a:r>
                      <a:r>
                        <a:rPr lang="ko-KR" altLang="en-US" sz="1100" b="0" kern="100" dirty="0">
                          <a:effectLst/>
                        </a:rPr>
                        <a:t>와 사용자의 입력을 받을 수 있는 </a:t>
                      </a:r>
                      <a:r>
                        <a:rPr lang="en-US" altLang="ko-KR" sz="1100" b="0" kern="100" dirty="0">
                          <a:effectLst/>
                        </a:rPr>
                        <a:t>‘</a:t>
                      </a:r>
                      <a:r>
                        <a:rPr lang="ko-KR" altLang="en-US" sz="1100" b="0" kern="100" dirty="0">
                          <a:effectLst/>
                        </a:rPr>
                        <a:t>평가작성란</a:t>
                      </a:r>
                      <a:r>
                        <a:rPr lang="en-US" altLang="ko-KR" sz="1100" b="0" kern="100" dirty="0">
                          <a:effectLst/>
                        </a:rPr>
                        <a:t>’, </a:t>
                      </a:r>
                      <a:r>
                        <a:rPr lang="ko-KR" altLang="en-US" sz="1100" b="0" kern="100" dirty="0">
                          <a:effectLst/>
                        </a:rPr>
                        <a:t>그리고 추천 받은 시간과 장소에 대해 </a:t>
                      </a:r>
                      <a:r>
                        <a:rPr lang="en-US" altLang="ko-KR" sz="1100" b="0" kern="100" dirty="0">
                          <a:effectLst/>
                        </a:rPr>
                        <a:t>‘</a:t>
                      </a:r>
                      <a:r>
                        <a:rPr lang="ko-KR" altLang="en-US" sz="1100" b="0" kern="100" dirty="0">
                          <a:effectLst/>
                        </a:rPr>
                        <a:t>좋음</a:t>
                      </a:r>
                      <a:r>
                        <a:rPr lang="en-US" altLang="ko-KR" sz="1100" b="0" kern="100" dirty="0">
                          <a:effectLst/>
                        </a:rPr>
                        <a:t>/</a:t>
                      </a:r>
                      <a:r>
                        <a:rPr lang="ko-KR" altLang="en-US" sz="1100" b="0" kern="100" dirty="0">
                          <a:effectLst/>
                        </a:rPr>
                        <a:t>보통</a:t>
                      </a:r>
                      <a:r>
                        <a:rPr lang="en-US" altLang="ko-KR" sz="1100" b="0" kern="100" dirty="0">
                          <a:effectLst/>
                        </a:rPr>
                        <a:t>/</a:t>
                      </a:r>
                      <a:r>
                        <a:rPr lang="ko-KR" altLang="en-US" sz="1100" b="0" kern="100" dirty="0">
                          <a:effectLst/>
                        </a:rPr>
                        <a:t>나쁨</a:t>
                      </a:r>
                      <a:r>
                        <a:rPr lang="en-US" altLang="ko-KR" sz="1100" b="0" kern="100" dirty="0">
                          <a:effectLst/>
                        </a:rPr>
                        <a:t>’</a:t>
                      </a:r>
                      <a:r>
                        <a:rPr lang="ko-KR" altLang="en-US" sz="1100" b="0" kern="100" dirty="0">
                          <a:effectLst/>
                        </a:rPr>
                        <a:t>을 선택할 수 있는 체크박스를 출력한다</a:t>
                      </a:r>
                      <a:r>
                        <a:rPr lang="en-US" altLang="ko-KR" sz="1100" b="0" kern="100" dirty="0">
                          <a:effectLst/>
                        </a:rPr>
                        <a:t>.</a:t>
                      </a:r>
                    </a:p>
                  </a:txBody>
                  <a:tcPr marL="51092" marR="5109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>
            <a:extLst>
              <a:ext uri="{FF2B5EF4-FFF2-40B4-BE49-F238E27FC236}">
                <a16:creationId xmlns:a16="http://schemas.microsoft.com/office/drawing/2014/main" id="{D4016E07-41E3-4042-9B66-700286423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100" dirty="0"/>
              <a:t>Use Case Specification : </a:t>
            </a:r>
            <a:r>
              <a:rPr lang="ko-KR" altLang="en-US" sz="1800" dirty="0"/>
              <a:t>추천 모임일정에 대한 피드백</a:t>
            </a:r>
          </a:p>
        </p:txBody>
      </p:sp>
      <p:sp>
        <p:nvSpPr>
          <p:cNvPr id="11267" name="슬라이드 번호 개체 틀 3">
            <a:extLst>
              <a:ext uri="{FF2B5EF4-FFF2-40B4-BE49-F238E27FC236}">
                <a16:creationId xmlns:a16="http://schemas.microsoft.com/office/drawing/2014/main" id="{46B4C753-3DD6-4BDC-8997-F2E85B96E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1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557213" indent="-214313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857250" indent="-17145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200150" indent="-171450" latinLnBrk="1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1543050" indent="-171450" latinLnBrk="1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9E1D53AE-96C5-4C3B-8EEC-94A671C665C0}" type="slidenum">
              <a:rPr lang="ko-KR" altLang="en-US" sz="90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46</a:t>
            </a:fld>
            <a:endParaRPr lang="ko-KR" altLang="en-US" sz="9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FA951B2F-8F2F-4E9A-892C-822C68230F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3613202"/>
              </p:ext>
            </p:extLst>
          </p:nvPr>
        </p:nvGraphicFramePr>
        <p:xfrm>
          <a:off x="251520" y="979752"/>
          <a:ext cx="8640960" cy="4785630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86409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15778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b="1" kern="100" dirty="0">
                          <a:solidFill>
                            <a:schemeClr val="tx1"/>
                          </a:solidFill>
                          <a:effectLst/>
                        </a:rPr>
                        <a:t>Basic Flow</a:t>
                      </a:r>
                      <a:endParaRPr lang="ko-KR" sz="1100" b="1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69852">
                <a:tc>
                  <a:txBody>
                    <a:bodyPr/>
                    <a:lstStyle/>
                    <a:p>
                      <a:pPr marL="457200" lvl="1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effectLst/>
                        </a:rPr>
                        <a:t>3.2 </a:t>
                      </a:r>
                      <a:r>
                        <a:rPr lang="ko-KR" altLang="en-US" sz="1100" b="0" kern="100" dirty="0">
                          <a:effectLst/>
                        </a:rPr>
                        <a:t>피드백 등록</a:t>
                      </a:r>
                      <a:endParaRPr lang="en-US" altLang="ko-KR" sz="1100" b="0" kern="100" dirty="0">
                        <a:effectLst/>
                      </a:endParaRPr>
                    </a:p>
                    <a:p>
                      <a:pPr marL="648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100" b="0" kern="100" dirty="0">
                          <a:effectLst/>
                        </a:rPr>
                        <a:t>사용자는 </a:t>
                      </a:r>
                      <a:r>
                        <a:rPr lang="en-US" altLang="ko-KR" sz="1100" b="0" kern="100" dirty="0">
                          <a:effectLst/>
                        </a:rPr>
                        <a:t>‘</a:t>
                      </a:r>
                      <a:r>
                        <a:rPr lang="ko-KR" altLang="en-US" sz="1100" b="0" kern="100" dirty="0">
                          <a:effectLst/>
                        </a:rPr>
                        <a:t>평가작성</a:t>
                      </a:r>
                      <a:r>
                        <a:rPr lang="en-US" altLang="ko-KR" sz="1100" b="0" kern="100" dirty="0">
                          <a:effectLst/>
                        </a:rPr>
                        <a:t>’</a:t>
                      </a:r>
                      <a:r>
                        <a:rPr lang="ko-KR" altLang="en-US" sz="1100" b="0" kern="100" dirty="0">
                          <a:effectLst/>
                        </a:rPr>
                        <a:t>란을 작성하고 추천 내용에 대한 피드백을 선택한 후 우측 하단의 </a:t>
                      </a:r>
                      <a:r>
                        <a:rPr lang="en-US" altLang="ko-KR" sz="1100" b="0" kern="100" dirty="0">
                          <a:effectLst/>
                        </a:rPr>
                        <a:t>‘</a:t>
                      </a:r>
                      <a:r>
                        <a:rPr lang="ko-KR" altLang="en-US" sz="1100" b="0" kern="100" dirty="0">
                          <a:effectLst/>
                        </a:rPr>
                        <a:t>등록</a:t>
                      </a:r>
                      <a:r>
                        <a:rPr lang="en-US" altLang="ko-KR" sz="1100" b="0" kern="100" dirty="0">
                          <a:effectLst/>
                        </a:rPr>
                        <a:t>’ </a:t>
                      </a:r>
                      <a:r>
                        <a:rPr lang="ko-KR" altLang="en-US" sz="1100" b="0" kern="100" dirty="0">
                          <a:effectLst/>
                        </a:rPr>
                        <a:t>버튼을 클릭한다</a:t>
                      </a:r>
                      <a:r>
                        <a:rPr lang="en-US" altLang="ko-KR" sz="1100" b="0" kern="100" dirty="0">
                          <a:effectLst/>
                        </a:rPr>
                        <a:t>. </a:t>
                      </a:r>
                      <a:r>
                        <a:rPr lang="ko-KR" altLang="en-US" sz="1100" b="0" kern="100" dirty="0">
                          <a:effectLst/>
                        </a:rPr>
                        <a:t>시스템은 입력된 평가가 글자수 범위</a:t>
                      </a:r>
                      <a:r>
                        <a:rPr lang="en-US" altLang="ko-KR" sz="1100" b="0" kern="100" dirty="0">
                          <a:effectLst/>
                        </a:rPr>
                        <a:t>(1~45)</a:t>
                      </a:r>
                      <a:r>
                        <a:rPr lang="ko-KR" altLang="en-US" sz="1100" b="0" kern="100" dirty="0">
                          <a:effectLst/>
                        </a:rPr>
                        <a:t>를 벗어나지 않았는지 체크한 후 문제가 없을 경우 해당 평가 정보를 일정 정보에 저장한다</a:t>
                      </a:r>
                      <a:r>
                        <a:rPr lang="en-US" altLang="ko-KR" sz="1100" b="0" kern="100" dirty="0">
                          <a:effectLst/>
                        </a:rPr>
                        <a:t>.</a:t>
                      </a:r>
                    </a:p>
                    <a:p>
                      <a:pPr marL="684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effectLst/>
                        </a:rPr>
                        <a:t>-</a:t>
                      </a:r>
                      <a:r>
                        <a:rPr lang="ko-KR" altLang="en-US" sz="1100" b="0" kern="100" dirty="0">
                          <a:effectLst/>
                        </a:rPr>
                        <a:t>시간과 장소에 대한 피드백이 하나라도 </a:t>
                      </a:r>
                      <a:r>
                        <a:rPr lang="en-US" altLang="ko-KR" sz="1100" b="0" kern="100" dirty="0">
                          <a:effectLst/>
                        </a:rPr>
                        <a:t>‘</a:t>
                      </a:r>
                      <a:r>
                        <a:rPr lang="ko-KR" altLang="en-US" sz="1100" b="0" kern="100" dirty="0">
                          <a:effectLst/>
                        </a:rPr>
                        <a:t>좋음</a:t>
                      </a:r>
                      <a:r>
                        <a:rPr lang="en-US" altLang="ko-KR" sz="1100" b="0" kern="100" dirty="0">
                          <a:effectLst/>
                        </a:rPr>
                        <a:t>’ </a:t>
                      </a:r>
                      <a:r>
                        <a:rPr lang="ko-KR" altLang="en-US" sz="1100" b="0" kern="100" dirty="0">
                          <a:effectLst/>
                        </a:rPr>
                        <a:t>혹은 </a:t>
                      </a:r>
                      <a:r>
                        <a:rPr lang="en-US" altLang="ko-KR" sz="1100" b="0" kern="100" dirty="0">
                          <a:effectLst/>
                        </a:rPr>
                        <a:t>‘</a:t>
                      </a:r>
                      <a:r>
                        <a:rPr lang="ko-KR" altLang="en-US" sz="1100" b="0" kern="100" dirty="0">
                          <a:effectLst/>
                        </a:rPr>
                        <a:t>나쁨</a:t>
                      </a:r>
                      <a:r>
                        <a:rPr lang="en-US" altLang="ko-KR" sz="1100" b="0" kern="100" dirty="0">
                          <a:effectLst/>
                        </a:rPr>
                        <a:t>‘</a:t>
                      </a:r>
                      <a:r>
                        <a:rPr lang="ko-KR" altLang="en-US" sz="1100" b="0" kern="100" dirty="0">
                          <a:effectLst/>
                        </a:rPr>
                        <a:t>인 경우 피드백에 대한 우선순위 재조정</a:t>
                      </a:r>
                      <a:r>
                        <a:rPr lang="en-US" altLang="ko-KR" sz="1100" b="0" kern="100" dirty="0">
                          <a:effectLst/>
                        </a:rPr>
                        <a:t>(step5) </a:t>
                      </a:r>
                      <a:r>
                        <a:rPr lang="ko-KR" altLang="en-US" sz="1100" b="0" kern="100" dirty="0" err="1">
                          <a:effectLst/>
                        </a:rPr>
                        <a:t>서브플로우를</a:t>
                      </a:r>
                      <a:r>
                        <a:rPr lang="ko-KR" altLang="en-US" sz="1100" b="0" kern="100" dirty="0">
                          <a:effectLst/>
                        </a:rPr>
                        <a:t> 수행한다</a:t>
                      </a:r>
                      <a:r>
                        <a:rPr lang="en-US" altLang="ko-KR" sz="1100" b="0" kern="100" dirty="0">
                          <a:effectLst/>
                        </a:rPr>
                        <a:t>. </a:t>
                      </a:r>
                      <a:r>
                        <a:rPr lang="en-US" altLang="ko-KR" sz="1100" b="0" kern="100" dirty="0">
                          <a:solidFill>
                            <a:srgbClr val="FF0000"/>
                          </a:solidFill>
                          <a:effectLst/>
                        </a:rPr>
                        <a:t>(AF2)</a:t>
                      </a:r>
                    </a:p>
                    <a:p>
                      <a:pPr marL="684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endParaRPr lang="en-US" altLang="ko-KR" sz="1100" b="0" kern="100" dirty="0"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effectLst/>
                        </a:rPr>
                        <a:t>4. </a:t>
                      </a:r>
                      <a:r>
                        <a:rPr lang="ko-KR" altLang="en-US" sz="1100" b="0" kern="100" dirty="0">
                          <a:effectLst/>
                        </a:rPr>
                        <a:t>피드백 수정</a:t>
                      </a:r>
                      <a:r>
                        <a:rPr lang="en-US" altLang="ko-KR" sz="1100" b="0" kern="100" dirty="0">
                          <a:effectLst/>
                        </a:rPr>
                        <a:t>/</a:t>
                      </a:r>
                      <a:r>
                        <a:rPr lang="ko-KR" altLang="en-US" sz="1100" b="0" kern="100" dirty="0">
                          <a:effectLst/>
                        </a:rPr>
                        <a:t>삭제</a:t>
                      </a:r>
                      <a:endParaRPr lang="en-US" altLang="ko-KR" sz="1100" b="0" kern="100" dirty="0">
                        <a:effectLst/>
                      </a:endParaRPr>
                    </a:p>
                    <a:p>
                      <a:pPr marL="457200" lvl="1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effectLst/>
                        </a:rPr>
                        <a:t>4.1 </a:t>
                      </a:r>
                      <a:r>
                        <a:rPr lang="ko-KR" altLang="en-US" sz="1100" b="0" kern="100" dirty="0">
                          <a:effectLst/>
                        </a:rPr>
                        <a:t>피드백 수정</a:t>
                      </a:r>
                      <a:r>
                        <a:rPr lang="en-US" altLang="ko-KR" sz="1100" b="0" kern="100" dirty="0">
                          <a:effectLst/>
                        </a:rPr>
                        <a:t>/</a:t>
                      </a:r>
                      <a:r>
                        <a:rPr lang="ko-KR" altLang="en-US" sz="1100" b="0" kern="100" dirty="0">
                          <a:effectLst/>
                        </a:rPr>
                        <a:t>삭제 화면 출력</a:t>
                      </a:r>
                      <a:endParaRPr lang="en-US" altLang="ko-KR" sz="1100" b="0" kern="100" dirty="0">
                        <a:effectLst/>
                      </a:endParaRPr>
                    </a:p>
                    <a:p>
                      <a:pPr marL="648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100" b="0" kern="100" dirty="0">
                          <a:effectLst/>
                        </a:rPr>
                        <a:t>사용자는 선택한 일정에 대해 우측 하단의 </a:t>
                      </a:r>
                      <a:r>
                        <a:rPr lang="en-US" altLang="ko-KR" sz="1100" b="0" kern="100" dirty="0">
                          <a:effectLst/>
                        </a:rPr>
                        <a:t>‘</a:t>
                      </a:r>
                      <a:r>
                        <a:rPr lang="ko-KR" altLang="en-US" sz="1100" b="0" kern="100" dirty="0">
                          <a:effectLst/>
                        </a:rPr>
                        <a:t>피드백 수정</a:t>
                      </a:r>
                      <a:r>
                        <a:rPr lang="en-US" altLang="ko-KR" sz="1100" b="0" kern="100" dirty="0">
                          <a:effectLst/>
                        </a:rPr>
                        <a:t>‘ </a:t>
                      </a:r>
                      <a:r>
                        <a:rPr lang="ko-KR" altLang="en-US" sz="1100" b="0" kern="100" dirty="0">
                          <a:effectLst/>
                        </a:rPr>
                        <a:t>버튼을 눌러 피드백을 수정한다</a:t>
                      </a:r>
                      <a:r>
                        <a:rPr lang="en-US" altLang="ko-KR" sz="1100" b="0" kern="100" dirty="0">
                          <a:effectLst/>
                        </a:rPr>
                        <a:t>. </a:t>
                      </a:r>
                      <a:r>
                        <a:rPr lang="ko-KR" altLang="en-US" sz="1100" b="0" kern="100" dirty="0">
                          <a:effectLst/>
                        </a:rPr>
                        <a:t>시스템은 선택된 일정 정보</a:t>
                      </a:r>
                      <a:r>
                        <a:rPr lang="en-US" altLang="ko-KR" sz="1100" b="0" kern="100" dirty="0">
                          <a:effectLst/>
                        </a:rPr>
                        <a:t>(</a:t>
                      </a:r>
                      <a:r>
                        <a:rPr lang="ko-KR" altLang="en-US" sz="1100" b="0" kern="100" dirty="0" err="1">
                          <a:effectLst/>
                        </a:rPr>
                        <a:t>일정명</a:t>
                      </a:r>
                      <a:r>
                        <a:rPr lang="en-US" altLang="ko-KR" sz="1100" b="0" kern="100" dirty="0"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effectLst/>
                        </a:rPr>
                        <a:t>시간</a:t>
                      </a:r>
                      <a:r>
                        <a:rPr lang="en-US" altLang="ko-KR" sz="1100" b="0" kern="100" dirty="0"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effectLst/>
                        </a:rPr>
                        <a:t>장소</a:t>
                      </a:r>
                      <a:r>
                        <a:rPr lang="en-US" altLang="ko-KR" sz="1100" b="0" kern="100" dirty="0">
                          <a:effectLst/>
                        </a:rPr>
                        <a:t>)</a:t>
                      </a:r>
                      <a:r>
                        <a:rPr lang="ko-KR" altLang="en-US" sz="1100" b="0" kern="100" dirty="0">
                          <a:effectLst/>
                        </a:rPr>
                        <a:t>와 사용자가 입력했던 평가를 출력하고 수정할 평가를 작성할 수 있는 </a:t>
                      </a:r>
                      <a:r>
                        <a:rPr lang="en-US" altLang="ko-KR" sz="1100" b="0" kern="100" dirty="0">
                          <a:effectLst/>
                        </a:rPr>
                        <a:t>‘</a:t>
                      </a:r>
                      <a:r>
                        <a:rPr lang="ko-KR" altLang="en-US" sz="1100" b="0" kern="100" dirty="0">
                          <a:effectLst/>
                        </a:rPr>
                        <a:t>평가작성란</a:t>
                      </a:r>
                      <a:r>
                        <a:rPr lang="en-US" altLang="ko-KR" sz="1100" b="0" kern="100" dirty="0">
                          <a:effectLst/>
                        </a:rPr>
                        <a:t>’, </a:t>
                      </a:r>
                      <a:r>
                        <a:rPr lang="ko-KR" altLang="en-US" sz="1100" b="0" kern="100" dirty="0">
                          <a:effectLst/>
                        </a:rPr>
                        <a:t>그리고 추천 받은 시간과 장소에 대해 </a:t>
                      </a:r>
                      <a:r>
                        <a:rPr lang="en-US" altLang="ko-KR" sz="1100" b="0" kern="100" dirty="0">
                          <a:effectLst/>
                        </a:rPr>
                        <a:t>‘</a:t>
                      </a:r>
                      <a:r>
                        <a:rPr lang="ko-KR" altLang="en-US" sz="1100" b="0" kern="100" dirty="0">
                          <a:effectLst/>
                        </a:rPr>
                        <a:t>좋음</a:t>
                      </a:r>
                      <a:r>
                        <a:rPr lang="en-US" altLang="ko-KR" sz="1100" b="0" kern="100" dirty="0">
                          <a:effectLst/>
                        </a:rPr>
                        <a:t>/</a:t>
                      </a:r>
                      <a:r>
                        <a:rPr lang="ko-KR" altLang="en-US" sz="1100" b="0" kern="100" dirty="0">
                          <a:effectLst/>
                        </a:rPr>
                        <a:t>보통</a:t>
                      </a:r>
                      <a:r>
                        <a:rPr lang="en-US" altLang="ko-KR" sz="1100" b="0" kern="100" dirty="0">
                          <a:effectLst/>
                        </a:rPr>
                        <a:t>/</a:t>
                      </a:r>
                      <a:r>
                        <a:rPr lang="ko-KR" altLang="en-US" sz="1100" b="0" kern="100" dirty="0">
                          <a:effectLst/>
                        </a:rPr>
                        <a:t>나쁨</a:t>
                      </a:r>
                      <a:r>
                        <a:rPr lang="en-US" altLang="ko-KR" sz="1100" b="0" kern="100" dirty="0">
                          <a:effectLst/>
                        </a:rPr>
                        <a:t>’</a:t>
                      </a:r>
                      <a:r>
                        <a:rPr lang="ko-KR" altLang="en-US" sz="1100" b="0" kern="100" dirty="0">
                          <a:effectLst/>
                        </a:rPr>
                        <a:t>을 선택할 수 있는 체크박스를 출력한다</a:t>
                      </a:r>
                      <a:r>
                        <a:rPr lang="en-US" altLang="ko-KR" sz="1100" b="0" kern="100" dirty="0">
                          <a:effectLst/>
                        </a:rPr>
                        <a:t>.</a:t>
                      </a:r>
                    </a:p>
                    <a:p>
                      <a:pPr marL="648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effectLst/>
                        </a:rPr>
                        <a:t>-</a:t>
                      </a:r>
                      <a:r>
                        <a:rPr lang="ko-KR" altLang="en-US" sz="1100" b="0" kern="100" dirty="0">
                          <a:effectLst/>
                        </a:rPr>
                        <a:t>피드백 수정의 경우 </a:t>
                      </a:r>
                      <a:r>
                        <a:rPr lang="en-US" altLang="ko-KR" sz="1100" b="0" kern="100" dirty="0">
                          <a:effectLst/>
                        </a:rPr>
                        <a:t>: </a:t>
                      </a:r>
                      <a:r>
                        <a:rPr lang="ko-KR" altLang="en-US" sz="1100" b="0" kern="100" dirty="0">
                          <a:effectLst/>
                        </a:rPr>
                        <a:t>피드백 수정</a:t>
                      </a:r>
                      <a:r>
                        <a:rPr lang="en-US" altLang="ko-KR" sz="1100" b="0" kern="100" dirty="0">
                          <a:effectLst/>
                        </a:rPr>
                        <a:t>(step4.2) </a:t>
                      </a:r>
                      <a:r>
                        <a:rPr lang="ko-KR" altLang="en-US" sz="1100" b="0" kern="100" dirty="0" err="1">
                          <a:effectLst/>
                        </a:rPr>
                        <a:t>서브플로우</a:t>
                      </a:r>
                      <a:r>
                        <a:rPr lang="ko-KR" altLang="en-US" sz="1100" b="0" kern="100" dirty="0">
                          <a:effectLst/>
                        </a:rPr>
                        <a:t> 수행</a:t>
                      </a:r>
                      <a:endParaRPr lang="en-US" altLang="ko-KR" sz="1100" b="0" kern="100" dirty="0">
                        <a:effectLst/>
                      </a:endParaRPr>
                    </a:p>
                    <a:p>
                      <a:pPr marL="648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effectLst/>
                        </a:rPr>
                        <a:t>-</a:t>
                      </a:r>
                      <a:r>
                        <a:rPr lang="ko-KR" altLang="en-US" sz="1100" b="0" kern="100" dirty="0">
                          <a:effectLst/>
                        </a:rPr>
                        <a:t>피드백 삭제의 경우 </a:t>
                      </a:r>
                      <a:r>
                        <a:rPr lang="en-US" altLang="ko-KR" sz="1100" b="0" kern="100" dirty="0">
                          <a:effectLst/>
                        </a:rPr>
                        <a:t>: </a:t>
                      </a:r>
                      <a:r>
                        <a:rPr lang="ko-KR" altLang="en-US" sz="1100" b="0" kern="100" dirty="0">
                          <a:effectLst/>
                        </a:rPr>
                        <a:t>피드백 삭제</a:t>
                      </a:r>
                      <a:r>
                        <a:rPr lang="en-US" altLang="ko-KR" sz="1100" b="0" kern="100" dirty="0">
                          <a:effectLst/>
                        </a:rPr>
                        <a:t>(step4.3) </a:t>
                      </a:r>
                      <a:r>
                        <a:rPr lang="ko-KR" altLang="en-US" sz="1100" b="0" kern="100" dirty="0" err="1">
                          <a:effectLst/>
                        </a:rPr>
                        <a:t>서브플로우</a:t>
                      </a:r>
                      <a:r>
                        <a:rPr lang="ko-KR" altLang="en-US" sz="1100" b="0" kern="100" dirty="0">
                          <a:effectLst/>
                        </a:rPr>
                        <a:t> 수행</a:t>
                      </a:r>
                      <a:endParaRPr lang="en-US" altLang="ko-KR" sz="1100" b="0" kern="100" dirty="0">
                        <a:effectLst/>
                      </a:endParaRPr>
                    </a:p>
                    <a:p>
                      <a:pPr marL="4572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effectLst/>
                        </a:rPr>
                        <a:t>4.2 </a:t>
                      </a:r>
                      <a:r>
                        <a:rPr lang="ko-KR" altLang="en-US" sz="1100" b="0" kern="100" dirty="0">
                          <a:effectLst/>
                        </a:rPr>
                        <a:t>피드백 수정</a:t>
                      </a:r>
                      <a:endParaRPr lang="en-US" altLang="ko-KR" sz="1100" b="0" kern="100" dirty="0">
                        <a:effectLst/>
                      </a:endParaRPr>
                    </a:p>
                    <a:p>
                      <a:pPr marL="648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100" b="0" kern="100" dirty="0">
                          <a:effectLst/>
                        </a:rPr>
                        <a:t>사용자는 </a:t>
                      </a:r>
                      <a:r>
                        <a:rPr lang="en-US" altLang="ko-KR" sz="1100" b="0" kern="100" dirty="0">
                          <a:effectLst/>
                        </a:rPr>
                        <a:t>‘</a:t>
                      </a:r>
                      <a:r>
                        <a:rPr lang="ko-KR" altLang="en-US" sz="1100" b="0" kern="100" dirty="0" err="1">
                          <a:effectLst/>
                        </a:rPr>
                        <a:t>평가작성란＇의</a:t>
                      </a:r>
                      <a:r>
                        <a:rPr lang="ko-KR" altLang="en-US" sz="1100" b="0" kern="100" dirty="0">
                          <a:effectLst/>
                        </a:rPr>
                        <a:t> 평가 내용을 새로 입력하거나 추천 받은 시간과 장소에 대해 </a:t>
                      </a:r>
                      <a:r>
                        <a:rPr lang="en-US" altLang="ko-KR" sz="1100" b="0" kern="100" dirty="0">
                          <a:effectLst/>
                        </a:rPr>
                        <a:t>‘</a:t>
                      </a:r>
                      <a:r>
                        <a:rPr lang="ko-KR" altLang="en-US" sz="1100" b="0" kern="100" dirty="0">
                          <a:effectLst/>
                        </a:rPr>
                        <a:t>좋음</a:t>
                      </a:r>
                      <a:r>
                        <a:rPr lang="en-US" altLang="ko-KR" sz="1100" b="0" kern="100" dirty="0">
                          <a:effectLst/>
                        </a:rPr>
                        <a:t>/</a:t>
                      </a:r>
                      <a:r>
                        <a:rPr lang="ko-KR" altLang="en-US" sz="1100" b="0" kern="100" dirty="0">
                          <a:effectLst/>
                        </a:rPr>
                        <a:t>보통</a:t>
                      </a:r>
                      <a:r>
                        <a:rPr lang="en-US" altLang="ko-KR" sz="1100" b="0" kern="100" dirty="0">
                          <a:effectLst/>
                        </a:rPr>
                        <a:t>/</a:t>
                      </a:r>
                      <a:r>
                        <a:rPr lang="ko-KR" altLang="en-US" sz="1100" b="0" kern="100" dirty="0" err="1">
                          <a:effectLst/>
                        </a:rPr>
                        <a:t>나쁨＇을</a:t>
                      </a:r>
                      <a:r>
                        <a:rPr lang="ko-KR" altLang="en-US" sz="1100" b="0" kern="100" dirty="0">
                          <a:effectLst/>
                        </a:rPr>
                        <a:t> 선택하고 </a:t>
                      </a:r>
                      <a:r>
                        <a:rPr lang="en-US" altLang="ko-KR" sz="1100" b="0" kern="100" dirty="0">
                          <a:effectLst/>
                        </a:rPr>
                        <a:t>‘</a:t>
                      </a:r>
                      <a:r>
                        <a:rPr lang="ko-KR" altLang="en-US" sz="1100" b="0" kern="100" dirty="0">
                          <a:effectLst/>
                        </a:rPr>
                        <a:t>수정＇ 버튼을 누른다</a:t>
                      </a:r>
                      <a:r>
                        <a:rPr lang="en-US" altLang="ko-KR" sz="1100" b="0" kern="100" dirty="0">
                          <a:effectLst/>
                        </a:rPr>
                        <a:t>. </a:t>
                      </a:r>
                      <a:r>
                        <a:rPr lang="ko-KR" altLang="en-US" sz="1100" b="0" kern="100" dirty="0">
                          <a:effectLst/>
                        </a:rPr>
                        <a:t>시스템은 입력된 평가가 글자수 범위</a:t>
                      </a:r>
                      <a:r>
                        <a:rPr lang="en-US" altLang="ko-KR" sz="1100" b="0" kern="100" dirty="0">
                          <a:effectLst/>
                        </a:rPr>
                        <a:t>(1~45)</a:t>
                      </a:r>
                      <a:r>
                        <a:rPr lang="ko-KR" altLang="en-US" sz="1100" b="0" kern="100" dirty="0">
                          <a:effectLst/>
                        </a:rPr>
                        <a:t>를 벗어나지 않았는지 체크한 후 문제가 없을 경우 해당 평가 정보를 일정 정보에 저장한다</a:t>
                      </a:r>
                      <a:r>
                        <a:rPr lang="en-US" altLang="ko-KR" sz="1100" b="0" kern="100" dirty="0">
                          <a:effectLst/>
                        </a:rPr>
                        <a:t>.</a:t>
                      </a:r>
                    </a:p>
                    <a:p>
                      <a:pPr marL="648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effectLst/>
                        </a:rPr>
                        <a:t>-</a:t>
                      </a:r>
                      <a:r>
                        <a:rPr lang="ko-KR" altLang="en-US" sz="1100" b="0" kern="100" dirty="0">
                          <a:effectLst/>
                        </a:rPr>
                        <a:t>시간과 장소에 대한 피드백이 하나라도 변한 경우 피드백에 대한 우선순위 재조정</a:t>
                      </a:r>
                      <a:r>
                        <a:rPr lang="en-US" altLang="ko-KR" sz="1100" b="0" kern="100" dirty="0">
                          <a:effectLst/>
                        </a:rPr>
                        <a:t>(step5) </a:t>
                      </a:r>
                      <a:r>
                        <a:rPr lang="ko-KR" altLang="en-US" sz="1100" b="0" kern="100" dirty="0" err="1">
                          <a:effectLst/>
                        </a:rPr>
                        <a:t>서브플로우를</a:t>
                      </a:r>
                      <a:r>
                        <a:rPr lang="ko-KR" altLang="en-US" sz="1100" b="0" kern="100" dirty="0">
                          <a:effectLst/>
                        </a:rPr>
                        <a:t> 수행한다</a:t>
                      </a:r>
                      <a:r>
                        <a:rPr lang="en-US" altLang="ko-KR" sz="1100" b="0" kern="100" dirty="0">
                          <a:effectLst/>
                        </a:rPr>
                        <a:t>. </a:t>
                      </a:r>
                      <a:r>
                        <a:rPr lang="en-US" altLang="ko-KR" sz="1100" b="0" kern="100" dirty="0">
                          <a:solidFill>
                            <a:srgbClr val="FF0000"/>
                          </a:solidFill>
                          <a:effectLst/>
                        </a:rPr>
                        <a:t>(AF3)</a:t>
                      </a:r>
                    </a:p>
                    <a:p>
                      <a:pPr marL="4572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effectLst/>
                        </a:rPr>
                        <a:t>4.3 </a:t>
                      </a:r>
                      <a:r>
                        <a:rPr lang="ko-KR" altLang="en-US" sz="1100" b="0" kern="100" dirty="0">
                          <a:effectLst/>
                        </a:rPr>
                        <a:t>피드백 삭제</a:t>
                      </a:r>
                      <a:endParaRPr lang="en-US" altLang="ko-KR" sz="1100" b="0" kern="100" dirty="0">
                        <a:effectLst/>
                      </a:endParaRPr>
                    </a:p>
                    <a:p>
                      <a:pPr marL="648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100" b="0" kern="100" dirty="0">
                          <a:effectLst/>
                        </a:rPr>
                        <a:t>사용자는 하단의 </a:t>
                      </a:r>
                      <a:r>
                        <a:rPr lang="en-US" altLang="ko-KR" sz="1100" b="0" kern="100" dirty="0">
                          <a:effectLst/>
                        </a:rPr>
                        <a:t>‘</a:t>
                      </a:r>
                      <a:r>
                        <a:rPr lang="ko-KR" altLang="en-US" sz="1100" b="0" kern="100" dirty="0">
                          <a:effectLst/>
                        </a:rPr>
                        <a:t>삭제</a:t>
                      </a:r>
                      <a:r>
                        <a:rPr lang="en-US" altLang="ko-KR" sz="1100" b="0" kern="100" dirty="0">
                          <a:effectLst/>
                        </a:rPr>
                        <a:t>’</a:t>
                      </a:r>
                      <a:r>
                        <a:rPr lang="ko-KR" altLang="en-US" sz="1100" b="0" kern="100" dirty="0">
                          <a:effectLst/>
                        </a:rPr>
                        <a:t> 버튼을 눌러 피드백을 삭제한다</a:t>
                      </a:r>
                      <a:r>
                        <a:rPr lang="en-US" altLang="ko-KR" sz="1100" b="0" kern="100" dirty="0">
                          <a:effectLst/>
                        </a:rPr>
                        <a:t>. </a:t>
                      </a:r>
                      <a:r>
                        <a:rPr lang="ko-KR" altLang="en-US" sz="1100" b="0" kern="100" dirty="0">
                          <a:effectLst/>
                        </a:rPr>
                        <a:t>시스템은 해당 피드백 정보를 일정 정보에서 삭제한다</a:t>
                      </a:r>
                      <a:r>
                        <a:rPr lang="en-US" altLang="ko-KR" sz="1100" b="0" kern="100" dirty="0">
                          <a:effectLst/>
                        </a:rPr>
                        <a:t>.</a:t>
                      </a:r>
                    </a:p>
                    <a:p>
                      <a:pPr marL="648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effectLst/>
                        </a:rPr>
                        <a:t>-</a:t>
                      </a:r>
                      <a:r>
                        <a:rPr lang="ko-KR" altLang="en-US" sz="1100" b="0" kern="100" dirty="0">
                          <a:effectLst/>
                        </a:rPr>
                        <a:t>시간과 장소에 대한 피드백이 하나라도 </a:t>
                      </a:r>
                      <a:r>
                        <a:rPr lang="en-US" altLang="ko-KR" sz="1100" b="0" kern="100" dirty="0">
                          <a:effectLst/>
                        </a:rPr>
                        <a:t>‘</a:t>
                      </a:r>
                      <a:r>
                        <a:rPr lang="ko-KR" altLang="en-US" sz="1100" b="0" kern="100" dirty="0" err="1">
                          <a:effectLst/>
                        </a:rPr>
                        <a:t>좋음＇혹은</a:t>
                      </a:r>
                      <a:r>
                        <a:rPr lang="ko-KR" altLang="en-US" sz="1100" b="0" kern="100" dirty="0">
                          <a:effectLst/>
                        </a:rPr>
                        <a:t> </a:t>
                      </a:r>
                      <a:r>
                        <a:rPr lang="en-US" altLang="ko-KR" sz="1100" b="0" kern="100" dirty="0">
                          <a:effectLst/>
                        </a:rPr>
                        <a:t>‘</a:t>
                      </a:r>
                      <a:r>
                        <a:rPr lang="ko-KR" altLang="en-US" sz="1100" b="0" kern="100" dirty="0" err="1">
                          <a:effectLst/>
                        </a:rPr>
                        <a:t>나쁨＇이었을</a:t>
                      </a:r>
                      <a:r>
                        <a:rPr lang="ko-KR" altLang="en-US" sz="1100" b="0" kern="100" dirty="0">
                          <a:effectLst/>
                        </a:rPr>
                        <a:t> 경우 피드백에 대한 우선순위 재조정</a:t>
                      </a:r>
                      <a:r>
                        <a:rPr lang="en-US" altLang="ko-KR" sz="1100" b="0" kern="100" dirty="0">
                          <a:effectLst/>
                        </a:rPr>
                        <a:t>(step5) </a:t>
                      </a:r>
                      <a:r>
                        <a:rPr lang="ko-KR" altLang="en-US" sz="1100" b="0" kern="100" dirty="0" err="1">
                          <a:effectLst/>
                        </a:rPr>
                        <a:t>서브플로우를</a:t>
                      </a:r>
                      <a:r>
                        <a:rPr lang="ko-KR" altLang="en-US" sz="1100" b="0" kern="100" dirty="0">
                          <a:effectLst/>
                        </a:rPr>
                        <a:t> 수행한다</a:t>
                      </a:r>
                      <a:r>
                        <a:rPr lang="en-US" altLang="ko-KR" sz="1100" b="0" kern="100" dirty="0">
                          <a:effectLst/>
                        </a:rPr>
                        <a:t>.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altLang="ko-KR" sz="1100" b="0" kern="100" dirty="0">
                          <a:solidFill>
                            <a:srgbClr val="FF0000"/>
                          </a:solidFill>
                          <a:effectLst/>
                        </a:rPr>
                        <a:t>(AF2)</a:t>
                      </a:r>
                    </a:p>
                    <a:p>
                      <a:pPr marL="0" marR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00" dirty="0">
                        <a:effectLst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5045166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>
            <a:extLst>
              <a:ext uri="{FF2B5EF4-FFF2-40B4-BE49-F238E27FC236}">
                <a16:creationId xmlns:a16="http://schemas.microsoft.com/office/drawing/2014/main" id="{D4016E07-41E3-4042-9B66-700286423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100" dirty="0"/>
              <a:t>Use Case Specification : </a:t>
            </a:r>
            <a:r>
              <a:rPr lang="ko-KR" altLang="en-US" sz="1800" dirty="0"/>
              <a:t>추천 모임일정에 대한 피드백</a:t>
            </a:r>
          </a:p>
        </p:txBody>
      </p:sp>
      <p:sp>
        <p:nvSpPr>
          <p:cNvPr id="11267" name="슬라이드 번호 개체 틀 3">
            <a:extLst>
              <a:ext uri="{FF2B5EF4-FFF2-40B4-BE49-F238E27FC236}">
                <a16:creationId xmlns:a16="http://schemas.microsoft.com/office/drawing/2014/main" id="{46B4C753-3DD6-4BDC-8997-F2E85B96E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1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557213" indent="-214313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857250" indent="-17145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200150" indent="-171450" latinLnBrk="1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1543050" indent="-171450" latinLnBrk="1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9E1D53AE-96C5-4C3B-8EEC-94A671C665C0}" type="slidenum">
              <a:rPr lang="ko-KR" altLang="en-US" sz="90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47</a:t>
            </a:fld>
            <a:endParaRPr lang="ko-KR" altLang="en-US" sz="9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FA951B2F-8F2F-4E9A-892C-822C68230F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8063449"/>
              </p:ext>
            </p:extLst>
          </p:nvPr>
        </p:nvGraphicFramePr>
        <p:xfrm>
          <a:off x="251520" y="979752"/>
          <a:ext cx="8640960" cy="4785630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86409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15778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b="1" kern="100" dirty="0">
                          <a:solidFill>
                            <a:schemeClr val="tx1"/>
                          </a:solidFill>
                          <a:effectLst/>
                        </a:rPr>
                        <a:t>Basic Flow</a:t>
                      </a:r>
                      <a:endParaRPr lang="ko-KR" sz="1100" b="1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69852"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5.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피드백에 대한 우선순위 재조정 </a:t>
                      </a:r>
                      <a:r>
                        <a:rPr lang="en-US" altLang="ko-KR" sz="1100" b="0" kern="100" dirty="0">
                          <a:solidFill>
                            <a:schemeClr val="accent3"/>
                          </a:solidFill>
                          <a:effectLst/>
                        </a:rPr>
                        <a:t>//</a:t>
                      </a:r>
                      <a:r>
                        <a:rPr lang="ko-KR" altLang="en-US" sz="1100" b="0" kern="100" dirty="0">
                          <a:solidFill>
                            <a:schemeClr val="accent3"/>
                          </a:solidFill>
                          <a:effectLst/>
                        </a:rPr>
                        <a:t>수정은 </a:t>
                      </a:r>
                      <a:r>
                        <a:rPr lang="ko-KR" altLang="en-US" sz="1100" b="0" kern="100" dirty="0" err="1">
                          <a:solidFill>
                            <a:schemeClr val="accent3"/>
                          </a:solidFill>
                          <a:effectLst/>
                        </a:rPr>
                        <a:t>뭐에서</a:t>
                      </a:r>
                      <a:r>
                        <a:rPr lang="ko-KR" altLang="en-US" sz="1100" b="0" kern="100" dirty="0">
                          <a:solidFill>
                            <a:schemeClr val="accent3"/>
                          </a:solidFill>
                          <a:effectLst/>
                        </a:rPr>
                        <a:t> 뭘로 </a:t>
                      </a:r>
                      <a:r>
                        <a:rPr lang="ko-KR" altLang="en-US" sz="1100" b="0" kern="100" dirty="0" err="1">
                          <a:solidFill>
                            <a:schemeClr val="accent3"/>
                          </a:solidFill>
                          <a:effectLst/>
                        </a:rPr>
                        <a:t>바꼈는지</a:t>
                      </a:r>
                      <a:r>
                        <a:rPr lang="ko-KR" altLang="en-US" sz="1100" b="0" kern="100" dirty="0">
                          <a:solidFill>
                            <a:schemeClr val="accent3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 err="1">
                          <a:solidFill>
                            <a:schemeClr val="accent3"/>
                          </a:solidFill>
                          <a:effectLst/>
                        </a:rPr>
                        <a:t>계산해야함</a:t>
                      </a:r>
                      <a:r>
                        <a:rPr lang="en-US" altLang="ko-KR" sz="1100" b="0" kern="100" dirty="0">
                          <a:solidFill>
                            <a:schemeClr val="accent3"/>
                          </a:solidFill>
                          <a:effectLst/>
                        </a:rPr>
                        <a:t>. </a:t>
                      </a:r>
                      <a:r>
                        <a:rPr lang="ko-KR" altLang="en-US" sz="1100" b="0" kern="100" dirty="0">
                          <a:solidFill>
                            <a:schemeClr val="accent3"/>
                          </a:solidFill>
                          <a:effectLst/>
                        </a:rPr>
                        <a:t>삭제는 역으로 수행해야함</a:t>
                      </a:r>
                      <a:r>
                        <a:rPr lang="en-US" altLang="ko-KR" sz="1100" b="0" kern="100" dirty="0">
                          <a:solidFill>
                            <a:schemeClr val="accent3"/>
                          </a:solidFill>
                          <a:effectLst/>
                        </a:rPr>
                        <a:t>.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457200" lvl="1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5.1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시간 피드백에 대한 가중치 조정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648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시스템은 해당 피드백이 시간대에 대한 피드백인지 일정에 대한 피드백인지 판단해 가중치를 조정한다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648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-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해당 일정과 겹치는 일정이 있었던 경우 해당 피드백을 일정에 대한 피드백으로 간주한다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792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‘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좋음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‘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의 경우 겹쳤던 일정의 조정 가중치를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만큼 감소시킨다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 </a:t>
                      </a:r>
                      <a:r>
                        <a:rPr lang="en-US" altLang="ko-KR" sz="1100" b="0" kern="100" dirty="0">
                          <a:solidFill>
                            <a:srgbClr val="FF0000"/>
                          </a:solidFill>
                          <a:effectLst/>
                        </a:rPr>
                        <a:t>(AF4)</a:t>
                      </a:r>
                    </a:p>
                    <a:p>
                      <a:pPr marL="792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‘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나쁨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‘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의 경우 겹쳤던 일정의 조정 가중치를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만큼 증가시킨다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 </a:t>
                      </a:r>
                      <a:r>
                        <a:rPr lang="en-US" altLang="ko-KR" sz="1100" b="0" kern="100" dirty="0">
                          <a:solidFill>
                            <a:srgbClr val="FF0000"/>
                          </a:solidFill>
                          <a:effectLst/>
                        </a:rPr>
                        <a:t>(AF4)</a:t>
                      </a:r>
                    </a:p>
                    <a:p>
                      <a:pPr marL="648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-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해당 일정과 겹치는 일정이 없었을 경우 해당 피드백을 시간대에 대한 피드백으로 간주한다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792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‘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좋음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’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의 경우 해당 시간대의 시간대 가중치를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0.1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만큼 증가시킨다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 </a:t>
                      </a:r>
                      <a:r>
                        <a:rPr lang="en-US" altLang="ko-KR" sz="1100" b="0" kern="100" dirty="0">
                          <a:solidFill>
                            <a:srgbClr val="FF0000"/>
                          </a:solidFill>
                          <a:effectLst/>
                        </a:rPr>
                        <a:t>(AF4)</a:t>
                      </a:r>
                    </a:p>
                    <a:p>
                      <a:pPr marL="792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‘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나쁨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‘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의 경우 해당 시간대의 시간대 가중치를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0.1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만큼 감소시킨다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 </a:t>
                      </a:r>
                      <a:r>
                        <a:rPr lang="en-US" altLang="ko-KR" sz="1100" b="0" kern="100" dirty="0">
                          <a:solidFill>
                            <a:srgbClr val="FF0000"/>
                          </a:solidFill>
                          <a:effectLst/>
                        </a:rPr>
                        <a:t>(AF4)</a:t>
                      </a:r>
                    </a:p>
                    <a:p>
                      <a:pPr marL="457200" lvl="1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5.2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장소 피드백에 대한 가중치 조정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648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시스템은 해당 장소가 이전에 선택한 장소 목록에 없을 경우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해당 장소를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추천시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탐색할 장소 목록에 추가한다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 </a:t>
                      </a:r>
                    </a:p>
                    <a:p>
                      <a:pPr marL="457200" lvl="1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5.3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조정 사항 저장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648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시스템은 변경된 가중치 및 장소에 대한 정보를 해당 모임 정보에 저장하고 본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유스케이스를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종료한다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 </a:t>
                      </a:r>
                    </a:p>
                    <a:p>
                      <a:pPr marL="0" marR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00" dirty="0">
                        <a:effectLst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7290368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100" dirty="0"/>
              <a:t>Use Case Specification : </a:t>
            </a:r>
            <a:r>
              <a:rPr lang="ko-KR" altLang="en-US" sz="1800" dirty="0"/>
              <a:t>추천 모임일정에 대한 피드백</a:t>
            </a: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1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557213" indent="-214313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857250" indent="-17145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200150" indent="-171450" latinLnBrk="1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1543050" indent="-171450" latinLnBrk="1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90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48</a:t>
            </a:fld>
            <a:endParaRPr lang="ko-KR" altLang="en-US" sz="9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C109C41F-E276-47BC-82DD-A571E5BA1A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0906148"/>
              </p:ext>
            </p:extLst>
          </p:nvPr>
        </p:nvGraphicFramePr>
        <p:xfrm>
          <a:off x="566056" y="1277257"/>
          <a:ext cx="7953829" cy="3485749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79538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19690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</a:rPr>
                        <a:t>Alternative Flow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1092" marR="5109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34919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AF1. 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진행한 모임 일정이 없음</a:t>
                      </a:r>
                      <a:endParaRPr lang="en-US" altLang="ko-KR" sz="1100" b="0" kern="100" baseline="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457200" marR="0" lvl="1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분기점 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: Basic Flow 1.1</a:t>
                      </a:r>
                    </a:p>
                    <a:p>
                      <a:pPr marL="6480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시스템은 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‘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진행한 일정이 없습니다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.’ 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메시지를 화면 하단에 출력한 후 본 </a:t>
                      </a:r>
                      <a:r>
                        <a:rPr lang="ko-KR" altLang="en-US" sz="1100" b="0" kern="100" baseline="0" dirty="0" err="1">
                          <a:solidFill>
                            <a:schemeClr val="tx1"/>
                          </a:solidFill>
                          <a:effectLst/>
                        </a:rPr>
                        <a:t>유스케이스를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 종료한다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00" baseline="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AF2. 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시간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/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장소 피드백이 모두 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‘</a:t>
                      </a:r>
                      <a:r>
                        <a:rPr lang="ko-KR" altLang="en-US" sz="1100" b="0" kern="100" baseline="0" dirty="0" err="1">
                          <a:solidFill>
                            <a:schemeClr val="tx1"/>
                          </a:solidFill>
                          <a:effectLst/>
                        </a:rPr>
                        <a:t>보통＇인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 경우</a:t>
                      </a:r>
                      <a:endParaRPr lang="en-US" altLang="ko-KR" sz="1100" b="0" kern="100" baseline="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457200" marR="0" lvl="1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분기점 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: Basic Flow 3.2, Basic Flow 4.3</a:t>
                      </a:r>
                    </a:p>
                    <a:p>
                      <a:pPr marL="6480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시스템은 피드백에 대한 우선순위 재조정 과정 없이 본 </a:t>
                      </a:r>
                      <a:r>
                        <a:rPr lang="ko-KR" altLang="en-US" sz="1100" b="0" kern="100" baseline="0" dirty="0" err="1">
                          <a:solidFill>
                            <a:schemeClr val="tx1"/>
                          </a:solidFill>
                          <a:effectLst/>
                        </a:rPr>
                        <a:t>유스케이스를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 종료한다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00" baseline="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AF3. 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시간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/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장소 피드백이 변하지 않은 경우</a:t>
                      </a:r>
                      <a:endParaRPr lang="en-US" altLang="ko-KR" sz="1100" b="0" kern="100" baseline="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457200" marR="0" lvl="1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분기점 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: Basic Flow 4.2</a:t>
                      </a:r>
                    </a:p>
                    <a:p>
                      <a:pPr marL="6480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시스템은 피드백에 대한 우선순위 재조정 과정 없이 본 </a:t>
                      </a:r>
                      <a:r>
                        <a:rPr lang="ko-KR" altLang="en-US" sz="1100" b="0" kern="100" baseline="0" dirty="0" err="1">
                          <a:solidFill>
                            <a:schemeClr val="tx1"/>
                          </a:solidFill>
                          <a:effectLst/>
                        </a:rPr>
                        <a:t>유스케이스를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 종료한다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00" baseline="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AF4. 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가중치 범위를 벗어난 경우</a:t>
                      </a:r>
                      <a:endParaRPr lang="en-US" altLang="ko-KR" sz="1100" b="0" kern="100" baseline="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4572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분기점 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: Basic Flow 5.1</a:t>
                      </a:r>
                    </a:p>
                    <a:p>
                      <a:pPr marL="6480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가중치의 증감이 조정 가중치 범위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(0~20)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나 시간 가중치 범위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(0.0~2.0)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를 벗어난 경우 시스템은 해당 가중치를 최대치 혹은 최소치로 설정하고 다음 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Flow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를 진행한다</a:t>
                      </a:r>
                      <a:r>
                        <a:rPr lang="en-US" altLang="ko-KR" sz="1100" b="0" kern="100" baseline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00" baseline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1092" marR="5109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100" dirty="0"/>
              <a:t>Use Case Specification : </a:t>
            </a:r>
            <a:r>
              <a:rPr lang="ko-KR" altLang="en-US" sz="1800" dirty="0"/>
              <a:t>추천 모임일정에 대한 피드백 </a:t>
            </a:r>
            <a:r>
              <a:rPr lang="en-US" altLang="ko-KR" sz="1800" dirty="0"/>
              <a:t>– </a:t>
            </a:r>
            <a:r>
              <a:rPr lang="ko-KR" altLang="en-US" sz="1800" dirty="0"/>
              <a:t>모임 내역 보기</a:t>
            </a: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1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557213" indent="-214313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857250" indent="-17145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200150" indent="-171450" latinLnBrk="1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1543050" indent="-171450" latinLnBrk="1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90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49</a:t>
            </a:fld>
            <a:endParaRPr lang="ko-KR" altLang="en-US" sz="9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BCBFCEC0-A59B-4DA5-85B7-235A908AF7A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825" y="1022339"/>
            <a:ext cx="3037500" cy="5400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61A0F9A-63B6-4E05-AB8E-0B3C7D69438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6478" y="1022339"/>
            <a:ext cx="3037500" cy="5400000"/>
          </a:xfrm>
          <a:prstGeom prst="rect">
            <a:avLst/>
          </a:prstGeom>
        </p:spPr>
      </p:pic>
      <p:pic>
        <p:nvPicPr>
          <p:cNvPr id="9" name="그래픽 8" descr="줄 화살표: 일자형">
            <a:extLst>
              <a:ext uri="{FF2B5EF4-FFF2-40B4-BE49-F238E27FC236}">
                <a16:creationId xmlns:a16="http://schemas.microsoft.com/office/drawing/2014/main" id="{D4AD52D2-3DAC-4675-B259-8BB8A92C35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36845" y="2747518"/>
            <a:ext cx="773249" cy="68623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F59CE31-969A-49C9-89E0-FFEE294DF043}"/>
              </a:ext>
            </a:extLst>
          </p:cNvPr>
          <p:cNvSpPr txBox="1"/>
          <p:nvPr/>
        </p:nvSpPr>
        <p:spPr>
          <a:xfrm flipH="1">
            <a:off x="4778770" y="6451013"/>
            <a:ext cx="3520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+mn-ea"/>
              </a:rPr>
              <a:t>(</a:t>
            </a:r>
            <a:r>
              <a:rPr lang="ko-KR" altLang="en-US" sz="1400" dirty="0">
                <a:latin typeface="+mn-ea"/>
              </a:rPr>
              <a:t>지난 날짜는 회색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다가올 날짜는 하늘색</a:t>
            </a:r>
            <a:r>
              <a:rPr lang="en-US" altLang="ko-KR" sz="1400" dirty="0">
                <a:latin typeface="+mn-ea"/>
              </a:rPr>
              <a:t>)</a:t>
            </a:r>
            <a:endParaRPr lang="ko-KR" altLang="en-US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052472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46BD4BF-EE8F-4B1A-8944-CBE9B5685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C643C-2B41-4100-94D2-9DE0E00524A1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FF70580C-867F-4E7B-BD34-683FB905E3BA}"/>
              </a:ext>
            </a:extLst>
          </p:cNvPr>
          <p:cNvSpPr txBox="1">
            <a:spLocks/>
          </p:cNvSpPr>
          <p:nvPr/>
        </p:nvSpPr>
        <p:spPr>
          <a:xfrm>
            <a:off x="179512" y="397764"/>
            <a:ext cx="8640960" cy="5140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100" dirty="0"/>
              <a:t>Use Case Specification: </a:t>
            </a:r>
            <a:r>
              <a:rPr lang="ko-KR" altLang="en-US" sz="2100" dirty="0"/>
              <a:t>개인일정관리</a:t>
            </a:r>
            <a:endParaRPr lang="en-US" altLang="ko-KR" sz="2100" dirty="0"/>
          </a:p>
        </p:txBody>
      </p:sp>
      <p:graphicFrame>
        <p:nvGraphicFramePr>
          <p:cNvPr id="17" name="내용 개체 틀 16">
            <a:extLst>
              <a:ext uri="{FF2B5EF4-FFF2-40B4-BE49-F238E27FC236}">
                <a16:creationId xmlns:a16="http://schemas.microsoft.com/office/drawing/2014/main" id="{38F125E1-FD7E-4EF8-B04D-D65B4C83A95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9548740"/>
              </p:ext>
            </p:extLst>
          </p:nvPr>
        </p:nvGraphicFramePr>
        <p:xfrm>
          <a:off x="324172" y="1356863"/>
          <a:ext cx="8496300" cy="47447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360384">
                  <a:extLst>
                    <a:ext uri="{9D8B030D-6E8A-4147-A177-3AD203B41FA5}">
                      <a16:colId xmlns:a16="http://schemas.microsoft.com/office/drawing/2014/main" val="2356714824"/>
                    </a:ext>
                  </a:extLst>
                </a:gridCol>
                <a:gridCol w="2303816">
                  <a:extLst>
                    <a:ext uri="{9D8B030D-6E8A-4147-A177-3AD203B41FA5}">
                      <a16:colId xmlns:a16="http://schemas.microsoft.com/office/drawing/2014/main" val="3918624239"/>
                    </a:ext>
                  </a:extLst>
                </a:gridCol>
                <a:gridCol w="2832100">
                  <a:extLst>
                    <a:ext uri="{9D8B030D-6E8A-4147-A177-3AD203B41FA5}">
                      <a16:colId xmlns:a16="http://schemas.microsoft.com/office/drawing/2014/main" val="23046872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분류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조정 가능 정도 수치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조정 가능 정도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78696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사용자가 조정 </a:t>
                      </a:r>
                      <a:r>
                        <a:rPr lang="en-US" altLang="ko-KR" sz="1400" dirty="0"/>
                        <a:t>‘</a:t>
                      </a:r>
                      <a:r>
                        <a:rPr lang="ko-KR" altLang="en-US" sz="1400" dirty="0"/>
                        <a:t>가능</a:t>
                      </a:r>
                      <a:r>
                        <a:rPr lang="en-US" altLang="ko-KR" sz="1400" dirty="0"/>
                        <a:t>’</a:t>
                      </a:r>
                      <a:r>
                        <a:rPr lang="ko-KR" altLang="en-US" sz="1400" dirty="0"/>
                        <a:t>으로 기입한 일정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algn="ctr" latinLnBrk="1"/>
                      <a:endParaRPr lang="en-US" altLang="ko-KR" sz="1400" dirty="0"/>
                    </a:p>
                    <a:p>
                      <a:pPr algn="ctr" latinLnBrk="1"/>
                      <a:endParaRPr lang="en-US" altLang="ko-KR" sz="1400" dirty="0"/>
                    </a:p>
                    <a:p>
                      <a:pPr algn="ctr" latinLnBrk="1"/>
                      <a:endParaRPr lang="en-US" altLang="ko-KR" sz="1400" dirty="0"/>
                    </a:p>
                    <a:p>
                      <a:pPr algn="ctr" latinLnBrk="1"/>
                      <a:r>
                        <a:rPr lang="ko-KR" altLang="en-US" sz="1400" dirty="0"/>
                        <a:t>가능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8986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개인 약속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9511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개인 업무</a:t>
                      </a:r>
                      <a:r>
                        <a:rPr lang="en-US" altLang="ko-KR" sz="1400" dirty="0"/>
                        <a:t>-</a:t>
                      </a:r>
                      <a:r>
                        <a:rPr lang="ko-KR" altLang="en-US" sz="1400" dirty="0"/>
                        <a:t>은행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미용실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병원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63549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취미 활동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50562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고정 식사 시간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4</a:t>
                      </a:r>
                      <a:endParaRPr lang="ko-KR" altLang="en-US" sz="1400" dirty="0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algn="ctr" latinLnBrk="1"/>
                      <a:endParaRPr lang="en-US" altLang="ko-KR" sz="1400" dirty="0"/>
                    </a:p>
                    <a:p>
                      <a:pPr algn="ctr" latinLnBrk="1"/>
                      <a:endParaRPr lang="en-US" altLang="ko-KR" sz="1400" dirty="0"/>
                    </a:p>
                    <a:p>
                      <a:pPr algn="ctr" latinLnBrk="1"/>
                      <a:endParaRPr lang="en-US" altLang="ko-KR" sz="1400" dirty="0"/>
                    </a:p>
                    <a:p>
                      <a:pPr algn="ctr" latinLnBrk="1"/>
                      <a:r>
                        <a:rPr lang="ko-KR" altLang="en-US" sz="1400" dirty="0"/>
                        <a:t>약간 가능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41584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사용자가 조정 </a:t>
                      </a:r>
                      <a:r>
                        <a:rPr lang="en-US" altLang="ko-KR" sz="1400" dirty="0"/>
                        <a:t>‘</a:t>
                      </a:r>
                      <a:r>
                        <a:rPr lang="ko-KR" altLang="en-US" sz="1400" dirty="0"/>
                        <a:t>약간 가능</a:t>
                      </a:r>
                      <a:r>
                        <a:rPr lang="en-US" altLang="ko-KR" sz="1400" dirty="0"/>
                        <a:t>’</a:t>
                      </a:r>
                      <a:r>
                        <a:rPr lang="ko-KR" altLang="en-US" sz="1400" dirty="0"/>
                        <a:t>으로 기입한 일정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5</a:t>
                      </a:r>
                      <a:endParaRPr lang="ko-KR" altLang="en-US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71321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가족 행사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6</a:t>
                      </a:r>
                      <a:endParaRPr lang="ko-KR" altLang="en-US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4314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팀프로젝트 일정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7</a:t>
                      </a:r>
                      <a:endParaRPr lang="ko-KR" altLang="en-US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1962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동아리 활동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학회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8</a:t>
                      </a:r>
                      <a:endParaRPr lang="ko-KR" altLang="en-US" sz="1400" dirty="0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 latinLnBrk="1"/>
                      <a:endParaRPr lang="en-US" altLang="ko-KR" sz="1400" dirty="0"/>
                    </a:p>
                    <a:p>
                      <a:pPr algn="ctr" latinLnBrk="1"/>
                      <a:endParaRPr lang="en-US" altLang="ko-KR" sz="1400" dirty="0"/>
                    </a:p>
                    <a:p>
                      <a:pPr algn="ctr" latinLnBrk="1"/>
                      <a:r>
                        <a:rPr lang="ko-KR" altLang="en-US" sz="1400" dirty="0"/>
                        <a:t>불가능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84731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알바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 학교 행사 참여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9</a:t>
                      </a:r>
                      <a:endParaRPr lang="ko-KR" altLang="en-US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62677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수업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개인 스터디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사용자가 조정 </a:t>
                      </a:r>
                      <a:r>
                        <a:rPr lang="en-US" altLang="ko-KR" sz="1400" dirty="0"/>
                        <a:t>‘</a:t>
                      </a:r>
                      <a:r>
                        <a:rPr lang="ko-KR" altLang="en-US" sz="1400" dirty="0"/>
                        <a:t>불가</a:t>
                      </a:r>
                      <a:r>
                        <a:rPr lang="en-US" altLang="ko-KR" sz="1400" dirty="0"/>
                        <a:t>’</a:t>
                      </a:r>
                      <a:r>
                        <a:rPr lang="ko-KR" altLang="en-US" sz="1400" dirty="0"/>
                        <a:t>으로 기입한 일정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외부 연동 일정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10</a:t>
                      </a:r>
                      <a:endParaRPr lang="ko-KR" altLang="en-US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2301971"/>
                  </a:ext>
                </a:extLst>
              </a:tr>
            </a:tbl>
          </a:graphicData>
        </a:graphic>
      </p:graphicFrame>
      <p:sp>
        <p:nvSpPr>
          <p:cNvPr id="18" name="바닥글 개체 틀 17">
            <a:extLst>
              <a:ext uri="{FF2B5EF4-FFF2-40B4-BE49-F238E27FC236}">
                <a16:creationId xmlns:a16="http://schemas.microsoft.com/office/drawing/2014/main" id="{45E7B4EB-85E0-4346-896A-9F5EAEA38A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46673" y="6331095"/>
            <a:ext cx="4976119" cy="365125"/>
          </a:xfrm>
        </p:spPr>
        <p:txBody>
          <a:bodyPr/>
          <a:lstStyle/>
          <a:p>
            <a:pPr algn="l"/>
            <a:r>
              <a:rPr lang="en-US" altLang="ko-KR" sz="1400" dirty="0"/>
              <a:t>(</a:t>
            </a:r>
            <a:r>
              <a:rPr lang="ko-KR" altLang="en-US" sz="1400" dirty="0"/>
              <a:t>수치가 </a:t>
            </a:r>
            <a:r>
              <a:rPr lang="en-US" altLang="ko-KR" sz="1400" dirty="0"/>
              <a:t>10</a:t>
            </a:r>
            <a:r>
              <a:rPr lang="ko-KR" altLang="en-US" sz="1400" dirty="0"/>
              <a:t>에 가까울 수록 일정 조정이 어려움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97786982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100" dirty="0"/>
              <a:t>Use Case Specification : </a:t>
            </a:r>
            <a:r>
              <a:rPr lang="ko-KR" altLang="en-US" sz="1800" dirty="0"/>
              <a:t>추천 모임일정에 대한 피드백 </a:t>
            </a:r>
            <a:r>
              <a:rPr lang="en-US" altLang="ko-KR" sz="1800" dirty="0"/>
              <a:t>– </a:t>
            </a:r>
            <a:r>
              <a:rPr lang="ko-KR" altLang="en-US" sz="1800" dirty="0"/>
              <a:t>피드백 등록</a:t>
            </a: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1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557213" indent="-214313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857250" indent="-17145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200150" indent="-171450" latinLnBrk="1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1543050" indent="-171450" latinLnBrk="1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90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50</a:t>
            </a:fld>
            <a:endParaRPr lang="ko-KR" altLang="en-US" sz="9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8A71E44-3BAD-45EC-AF10-6AF9F9D7C2E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774" y="942437"/>
            <a:ext cx="3037500" cy="54000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C965653-83A0-4FE9-968C-C8D8D33CF50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6478" y="953912"/>
            <a:ext cx="3037500" cy="5400000"/>
          </a:xfrm>
          <a:prstGeom prst="rect">
            <a:avLst/>
          </a:prstGeom>
        </p:spPr>
      </p:pic>
      <p:pic>
        <p:nvPicPr>
          <p:cNvPr id="17" name="그래픽 16" descr="줄 화살표: 일자형">
            <a:extLst>
              <a:ext uri="{FF2B5EF4-FFF2-40B4-BE49-F238E27FC236}">
                <a16:creationId xmlns:a16="http://schemas.microsoft.com/office/drawing/2014/main" id="{DF398927-EB4A-4F0C-B2B5-06E32221CB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54274" y="4673972"/>
            <a:ext cx="773249" cy="68623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1719C89-938C-44C1-BC10-F26EF5F457A6}"/>
              </a:ext>
            </a:extLst>
          </p:cNvPr>
          <p:cNvSpPr txBox="1"/>
          <p:nvPr/>
        </p:nvSpPr>
        <p:spPr>
          <a:xfrm flipH="1">
            <a:off x="5889521" y="6445965"/>
            <a:ext cx="12314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+mn-ea"/>
              </a:rPr>
              <a:t>(</a:t>
            </a:r>
            <a:r>
              <a:rPr lang="ko-KR" altLang="en-US" sz="1400" dirty="0">
                <a:latin typeface="+mn-ea"/>
              </a:rPr>
              <a:t>스크롤 뷰</a:t>
            </a:r>
            <a:r>
              <a:rPr lang="en-US" altLang="ko-KR" sz="1400" dirty="0">
                <a:latin typeface="+mn-ea"/>
              </a:rPr>
              <a:t>)</a:t>
            </a:r>
            <a:endParaRPr lang="ko-KR" altLang="en-US" sz="1400" dirty="0">
              <a:latin typeface="+mn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75E83D3-F161-48B1-AB12-BEAA9D8FFCAE}"/>
              </a:ext>
            </a:extLst>
          </p:cNvPr>
          <p:cNvSpPr txBox="1"/>
          <p:nvPr/>
        </p:nvSpPr>
        <p:spPr>
          <a:xfrm flipH="1">
            <a:off x="1544715" y="6349520"/>
            <a:ext cx="35393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+mn-ea"/>
              </a:rPr>
              <a:t>(</a:t>
            </a:r>
            <a:r>
              <a:rPr lang="ko-KR" altLang="en-US" sz="1400" dirty="0">
                <a:latin typeface="+mn-ea"/>
              </a:rPr>
              <a:t>연필 모양의 아이콘</a:t>
            </a:r>
            <a:r>
              <a:rPr lang="en-US" altLang="ko-KR" sz="1400" dirty="0">
                <a:latin typeface="+mn-ea"/>
              </a:rPr>
              <a:t>: </a:t>
            </a:r>
          </a:p>
          <a:p>
            <a:r>
              <a:rPr lang="ko-KR" altLang="en-US" sz="1400" dirty="0">
                <a:latin typeface="+mn-ea"/>
              </a:rPr>
              <a:t>피드백 등록을 하지 않았음을 의미</a:t>
            </a:r>
            <a:r>
              <a:rPr lang="en-US" altLang="ko-KR" sz="1400" dirty="0">
                <a:latin typeface="+mn-ea"/>
              </a:rPr>
              <a:t>)</a:t>
            </a:r>
            <a:endParaRPr lang="ko-KR" altLang="en-US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8699514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100" dirty="0"/>
              <a:t>Use Case Specification : </a:t>
            </a:r>
            <a:r>
              <a:rPr lang="ko-KR" altLang="en-US" sz="1800" dirty="0"/>
              <a:t>추천 모임일정에 대한 피드백 </a:t>
            </a:r>
            <a:r>
              <a:rPr lang="en-US" altLang="ko-KR" sz="1800" dirty="0"/>
              <a:t>– </a:t>
            </a:r>
            <a:r>
              <a:rPr lang="ko-KR" altLang="en-US" sz="1800" dirty="0"/>
              <a:t>피드백 등록</a:t>
            </a: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1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557213" indent="-214313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857250" indent="-17145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200150" indent="-171450" latinLnBrk="1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1543050" indent="-171450" latinLnBrk="1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90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51</a:t>
            </a:fld>
            <a:endParaRPr lang="ko-KR" altLang="en-US" sz="9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1719C89-938C-44C1-BC10-F26EF5F457A6}"/>
              </a:ext>
            </a:extLst>
          </p:cNvPr>
          <p:cNvSpPr txBox="1"/>
          <p:nvPr/>
        </p:nvSpPr>
        <p:spPr>
          <a:xfrm flipH="1">
            <a:off x="2127787" y="6404970"/>
            <a:ext cx="12314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+mn-ea"/>
              </a:rPr>
              <a:t>(</a:t>
            </a:r>
            <a:r>
              <a:rPr lang="ko-KR" altLang="en-US" sz="1400" dirty="0">
                <a:latin typeface="+mn-ea"/>
              </a:rPr>
              <a:t>스크롤 뷰</a:t>
            </a:r>
            <a:r>
              <a:rPr lang="en-US" altLang="ko-KR" sz="1400" dirty="0">
                <a:latin typeface="+mn-ea"/>
              </a:rPr>
              <a:t>)</a:t>
            </a:r>
            <a:endParaRPr lang="ko-KR" altLang="en-US" sz="1400" dirty="0">
              <a:latin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6A79DBF-9BFD-446C-8418-78A2D76F694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4744" y="965529"/>
            <a:ext cx="3037500" cy="5400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0D1F7DD-C557-420F-B46C-67904A1E7F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3987" y="964767"/>
            <a:ext cx="3036071" cy="5401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86833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100" dirty="0"/>
              <a:t>Use Case Specification : </a:t>
            </a:r>
            <a:r>
              <a:rPr lang="ko-KR" altLang="en-US" sz="1800" dirty="0"/>
              <a:t>추천 모임일정에 대한 피드백 </a:t>
            </a:r>
            <a:r>
              <a:rPr lang="en-US" altLang="ko-KR" sz="1800" dirty="0"/>
              <a:t>– </a:t>
            </a:r>
            <a:r>
              <a:rPr lang="ko-KR" altLang="en-US" sz="1800" dirty="0"/>
              <a:t>피드백 수정 및 삭제</a:t>
            </a: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1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557213" indent="-214313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857250" indent="-17145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200150" indent="-171450" latinLnBrk="1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1543050" indent="-171450" latinLnBrk="1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90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52</a:t>
            </a:fld>
            <a:endParaRPr lang="ko-KR" altLang="en-US" sz="9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pic>
        <p:nvPicPr>
          <p:cNvPr id="17" name="그래픽 16" descr="줄 화살표: 일자형">
            <a:extLst>
              <a:ext uri="{FF2B5EF4-FFF2-40B4-BE49-F238E27FC236}">
                <a16:creationId xmlns:a16="http://schemas.microsoft.com/office/drawing/2014/main" id="{DF398927-EB4A-4F0C-B2B5-06E32221CB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92128" y="4673972"/>
            <a:ext cx="773249" cy="68623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1719C89-938C-44C1-BC10-F26EF5F457A6}"/>
              </a:ext>
            </a:extLst>
          </p:cNvPr>
          <p:cNvSpPr txBox="1"/>
          <p:nvPr/>
        </p:nvSpPr>
        <p:spPr>
          <a:xfrm flipH="1">
            <a:off x="5889521" y="6445965"/>
            <a:ext cx="12314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+mn-ea"/>
              </a:rPr>
              <a:t>(</a:t>
            </a:r>
            <a:r>
              <a:rPr lang="ko-KR" altLang="en-US" sz="1400" dirty="0">
                <a:latin typeface="+mn-ea"/>
              </a:rPr>
              <a:t>스크롤 뷰</a:t>
            </a:r>
            <a:r>
              <a:rPr lang="en-US" altLang="ko-KR" sz="1400" dirty="0">
                <a:latin typeface="+mn-ea"/>
              </a:rPr>
              <a:t>)</a:t>
            </a:r>
            <a:endParaRPr lang="ko-KR" altLang="en-US" sz="1400" dirty="0">
              <a:latin typeface="+mn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75E83D3-F161-48B1-AB12-BEAA9D8FFCAE}"/>
              </a:ext>
            </a:extLst>
          </p:cNvPr>
          <p:cNvSpPr txBox="1"/>
          <p:nvPr/>
        </p:nvSpPr>
        <p:spPr>
          <a:xfrm flipH="1">
            <a:off x="1518083" y="6376154"/>
            <a:ext cx="35393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+mn-ea"/>
              </a:rPr>
              <a:t>(</a:t>
            </a:r>
            <a:r>
              <a:rPr lang="ko-KR" altLang="en-US" sz="1400" dirty="0">
                <a:latin typeface="+mn-ea"/>
              </a:rPr>
              <a:t>체크 표시의 아이콘</a:t>
            </a:r>
            <a:r>
              <a:rPr lang="en-US" altLang="ko-KR" sz="1400" dirty="0">
                <a:latin typeface="+mn-ea"/>
              </a:rPr>
              <a:t>: </a:t>
            </a:r>
          </a:p>
          <a:p>
            <a:r>
              <a:rPr lang="ko-KR" altLang="en-US" sz="1400" dirty="0">
                <a:latin typeface="+mn-ea"/>
              </a:rPr>
              <a:t>피드백을 등록했음을 의미</a:t>
            </a:r>
            <a:r>
              <a:rPr lang="en-US" altLang="ko-KR" sz="1400" dirty="0">
                <a:latin typeface="+mn-ea"/>
              </a:rPr>
              <a:t>)</a:t>
            </a:r>
            <a:endParaRPr lang="ko-KR" altLang="en-US" sz="1400" dirty="0">
              <a:latin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AE9F23E-0A30-433B-9FE6-62ABF6E310B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265" y="965529"/>
            <a:ext cx="3037500" cy="5400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007009D-226C-4D74-B94A-FDCC61A5359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3907" y="951740"/>
            <a:ext cx="30375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46432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100" dirty="0"/>
              <a:t>Use Case Specification : </a:t>
            </a:r>
            <a:r>
              <a:rPr lang="ko-KR" altLang="en-US" sz="1800" dirty="0"/>
              <a:t>추천 모임일정에 대한 피드백 </a:t>
            </a:r>
            <a:r>
              <a:rPr lang="en-US" altLang="ko-KR" sz="1800" dirty="0"/>
              <a:t>– </a:t>
            </a:r>
            <a:r>
              <a:rPr lang="ko-KR" altLang="en-US" sz="1800" dirty="0"/>
              <a:t>피드백 수정 및 삭제</a:t>
            </a: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1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557213" indent="-214313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857250" indent="-17145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200150" indent="-171450" latinLnBrk="1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1543050" indent="-171450" latinLnBrk="1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90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53</a:t>
            </a:fld>
            <a:endParaRPr lang="ko-KR" altLang="en-US" sz="9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1719C89-938C-44C1-BC10-F26EF5F457A6}"/>
              </a:ext>
            </a:extLst>
          </p:cNvPr>
          <p:cNvSpPr txBox="1"/>
          <p:nvPr/>
        </p:nvSpPr>
        <p:spPr>
          <a:xfrm flipH="1">
            <a:off x="2138059" y="6471198"/>
            <a:ext cx="12314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+mn-ea"/>
              </a:rPr>
              <a:t>(</a:t>
            </a:r>
            <a:r>
              <a:rPr lang="ko-KR" altLang="en-US" sz="1400" dirty="0">
                <a:latin typeface="+mn-ea"/>
              </a:rPr>
              <a:t>스크롤 뷰</a:t>
            </a:r>
            <a:r>
              <a:rPr lang="en-US" altLang="ko-KR" sz="1400" dirty="0">
                <a:latin typeface="+mn-ea"/>
              </a:rPr>
              <a:t>)</a:t>
            </a:r>
            <a:endParaRPr lang="ko-KR" altLang="en-US" sz="1400" dirty="0"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6AD10A6-6D50-4322-A2B1-94AAB70CD4B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5568" y="1022339"/>
            <a:ext cx="3037500" cy="5400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5B14492-A8A2-4F97-A749-026A30C42F9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5016" y="1022339"/>
            <a:ext cx="30375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87658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100" dirty="0"/>
              <a:t>Use Case Specification : </a:t>
            </a:r>
            <a:r>
              <a:rPr lang="ko-KR" altLang="en-US" sz="1800" dirty="0"/>
              <a:t>추천 모임일정에 대한 피드백 </a:t>
            </a:r>
            <a:r>
              <a:rPr lang="en-US" altLang="ko-KR" sz="1800" dirty="0"/>
              <a:t>– </a:t>
            </a:r>
            <a:r>
              <a:rPr lang="ko-KR" altLang="en-US" sz="1800" dirty="0"/>
              <a:t>피드백 수정 및 삭제</a:t>
            </a: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1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557213" indent="-214313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857250" indent="-17145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200150" indent="-171450" latinLnBrk="1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1543050" indent="-171450" latinLnBrk="1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90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54</a:t>
            </a:fld>
            <a:endParaRPr lang="ko-KR" altLang="en-US" sz="9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603D7E5-C2CA-4732-8E4C-E39B63B34CBB}"/>
              </a:ext>
            </a:extLst>
          </p:cNvPr>
          <p:cNvSpPr txBox="1"/>
          <p:nvPr/>
        </p:nvSpPr>
        <p:spPr>
          <a:xfrm flipH="1">
            <a:off x="2226836" y="6471198"/>
            <a:ext cx="12314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+mn-ea"/>
              </a:rPr>
              <a:t>(</a:t>
            </a:r>
            <a:r>
              <a:rPr lang="ko-KR" altLang="en-US" sz="1400" dirty="0">
                <a:latin typeface="+mn-ea"/>
              </a:rPr>
              <a:t>스크롤 뷰</a:t>
            </a:r>
            <a:r>
              <a:rPr lang="en-US" altLang="ko-KR" sz="1400" dirty="0">
                <a:latin typeface="+mn-ea"/>
              </a:rPr>
              <a:t>)</a:t>
            </a:r>
            <a:endParaRPr lang="ko-KR" altLang="en-US" sz="1400" dirty="0">
              <a:latin typeface="+mn-ea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F26DC94A-E67C-496E-8518-47A4DECDB58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381" y="1022339"/>
            <a:ext cx="3037500" cy="5400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AB188F8-8288-42FF-A6BB-1E179D24A2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7170" y="1020815"/>
            <a:ext cx="3042168" cy="5401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32313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100" dirty="0"/>
              <a:t>Use Case Specification : </a:t>
            </a:r>
            <a:r>
              <a:rPr lang="ko-KR" altLang="en-US" sz="1800" dirty="0"/>
              <a:t>추천 모임일정에 대한 피드백 </a:t>
            </a:r>
            <a:r>
              <a:rPr lang="en-US" altLang="ko-KR" sz="1800" dirty="0"/>
              <a:t>– </a:t>
            </a:r>
            <a:r>
              <a:rPr lang="ko-KR" altLang="en-US" sz="1800" dirty="0"/>
              <a:t>다가오지 않은 일정</a:t>
            </a: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1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557213" indent="-214313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857250" indent="-17145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200150" indent="-171450" latinLnBrk="1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1543050" indent="-171450" latinLnBrk="1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90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55</a:t>
            </a:fld>
            <a:endParaRPr lang="ko-KR" altLang="en-US" sz="9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086A2D2-10FB-467E-80EB-388CEAD4616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919" y="965529"/>
            <a:ext cx="3037500" cy="5400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F000DBC-F852-4251-BDD9-84BF89B178A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3219" y="965529"/>
            <a:ext cx="3037500" cy="5400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02DE20A-AE83-4DB6-B770-8156B40A228E}"/>
              </a:ext>
            </a:extLst>
          </p:cNvPr>
          <p:cNvSpPr txBox="1"/>
          <p:nvPr/>
        </p:nvSpPr>
        <p:spPr>
          <a:xfrm flipH="1">
            <a:off x="1518083" y="6376154"/>
            <a:ext cx="35393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+mn-ea"/>
              </a:rPr>
              <a:t>(</a:t>
            </a:r>
            <a:r>
              <a:rPr lang="ko-KR" altLang="en-US" sz="1400" dirty="0">
                <a:latin typeface="+mn-ea"/>
              </a:rPr>
              <a:t>달력의 아이콘</a:t>
            </a:r>
            <a:r>
              <a:rPr lang="en-US" altLang="ko-KR" sz="1400" dirty="0">
                <a:latin typeface="+mn-ea"/>
              </a:rPr>
              <a:t>: </a:t>
            </a:r>
          </a:p>
          <a:p>
            <a:r>
              <a:rPr lang="ko-KR" altLang="en-US" sz="1400" dirty="0">
                <a:latin typeface="+mn-ea"/>
              </a:rPr>
              <a:t>아직 다가오지 않은 일정임을 의미</a:t>
            </a:r>
            <a:r>
              <a:rPr lang="en-US" altLang="ko-KR" sz="1400" dirty="0">
                <a:latin typeface="+mn-ea"/>
              </a:rPr>
              <a:t>)</a:t>
            </a:r>
            <a:endParaRPr lang="ko-KR" altLang="en-US" sz="1400" dirty="0">
              <a:latin typeface="+mn-ea"/>
            </a:endParaRPr>
          </a:p>
        </p:txBody>
      </p:sp>
      <p:pic>
        <p:nvPicPr>
          <p:cNvPr id="7" name="그래픽 6" descr="줄 화살표: 일자형">
            <a:extLst>
              <a:ext uri="{FF2B5EF4-FFF2-40B4-BE49-F238E27FC236}">
                <a16:creationId xmlns:a16="http://schemas.microsoft.com/office/drawing/2014/main" id="{97314E20-6E4C-48A7-BBC5-9E3E23D23B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58419" y="4680764"/>
            <a:ext cx="786981" cy="773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20600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5C4823-D168-4762-8A48-6E4B8C941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Filling Good : Initial</a:t>
            </a:r>
            <a:r>
              <a:rPr lang="ko-KR" altLang="en-US" dirty="0"/>
              <a:t> </a:t>
            </a:r>
            <a:r>
              <a:rPr lang="en-US" altLang="ko-KR" dirty="0"/>
              <a:t>Data</a:t>
            </a:r>
            <a:r>
              <a:rPr lang="ko-KR" altLang="en-US" dirty="0"/>
              <a:t> </a:t>
            </a:r>
            <a:r>
              <a:rPr lang="en-US" altLang="ko-KR" dirty="0"/>
              <a:t>Set Link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5B4792B-0F94-4396-8CD4-243A97A2A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F0335DD-E9F9-425E-8D7C-5F5DDD528D32}" type="slidenum">
              <a:rPr lang="ko-KR" altLang="en-US" smtClean="0"/>
              <a:pPr>
                <a:defRPr/>
              </a:pPr>
              <a:t>56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67A831-235C-4C7D-BD54-D6AF83332E1C}"/>
              </a:ext>
            </a:extLst>
          </p:cNvPr>
          <p:cNvSpPr txBox="1"/>
          <p:nvPr/>
        </p:nvSpPr>
        <p:spPr>
          <a:xfrm>
            <a:off x="3797461" y="3059668"/>
            <a:ext cx="15490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hlinkClick r:id="rId2" action="ppaction://hlinkfile"/>
              </a:rPr>
              <a:t>Initial Data Set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690338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100" dirty="0"/>
              <a:t>Use Case Specification: </a:t>
            </a:r>
            <a:r>
              <a:rPr lang="ko-KR" altLang="en-US" sz="2100" dirty="0"/>
              <a:t>개인일정관리</a:t>
            </a:r>
            <a:endParaRPr lang="ko-KR" altLang="en-US" sz="1800" dirty="0"/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1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557213" indent="-214313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857250" indent="-17145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200150" indent="-171450" latinLnBrk="1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1543050" indent="-171450" latinLnBrk="1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90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6</a:t>
            </a:fld>
            <a:endParaRPr lang="ko-KR" altLang="en-US" sz="9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C109C41F-E276-47BC-82DD-A571E5BA1A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9675285"/>
              </p:ext>
            </p:extLst>
          </p:nvPr>
        </p:nvGraphicFramePr>
        <p:xfrm>
          <a:off x="510987" y="1360613"/>
          <a:ext cx="8122025" cy="3638995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8122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505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</a:rPr>
                        <a:t>Alternative Flow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1092" marR="5109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60365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AF1.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해당 어플리케이션 내 등록된 일정이 없음</a:t>
                      </a:r>
                      <a:endParaRPr lang="en-US" altLang="ko-KR" sz="1100" b="0" kern="100" baseline="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4572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분기점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: Basic Flow 2.1</a:t>
                      </a:r>
                    </a:p>
                    <a:p>
                      <a:pPr marL="4572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시스템은 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“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외부 어플리케이션에 등록된 일정이 없습니다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”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라는 메시지를 화면상에 출력한 후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본 </a:t>
                      </a:r>
                      <a:r>
                        <a:rPr lang="ko-KR" altLang="en-US" sz="1100" b="0" kern="100" baseline="0" dirty="0" err="1">
                          <a:solidFill>
                            <a:schemeClr val="tx1"/>
                          </a:solidFill>
                          <a:effectLst/>
                        </a:rPr>
                        <a:t>유스케이스를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 종료한다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4572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00" baseline="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AF2.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같은 시간대에 이미 등록된 일정이 있음</a:t>
                      </a:r>
                      <a:endParaRPr lang="en-US" altLang="ko-KR" sz="1100" b="0" kern="100" baseline="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4572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분기점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: Basic Flow 3.2, Basic Flow 4.2</a:t>
                      </a:r>
                    </a:p>
                    <a:p>
                      <a:pPr marL="4572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시스템은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“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해당 시간대에 이미 등록된 일정이 존재합니다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”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라는 메시지를 화면상에 출력한다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 Basic Flow 2.2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가 실행 중이었다면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Basic Flow 2.2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로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Basic Flow 3.2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가 실행 중이었다면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Basic Flow 3.2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로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돌아간다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4572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AF3. 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필수 정보를 모두 기입하지 않음</a:t>
                      </a:r>
                      <a:endParaRPr lang="en-US" altLang="ko-KR" sz="1100" b="0" kern="100" baseline="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4572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분기점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: Basic Flow 3.3, Basic Flow 4.3</a:t>
                      </a:r>
                    </a:p>
                    <a:p>
                      <a:pPr marL="4572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>
                          <a:solidFill>
                            <a:schemeClr val="tx1"/>
                          </a:solidFill>
                          <a:effectLst/>
                        </a:rPr>
                        <a:t>시스템은 </a:t>
                      </a:r>
                      <a:r>
                        <a:rPr lang="en-US" altLang="ko-KR" sz="1100" b="0" kern="100">
                          <a:solidFill>
                            <a:schemeClr val="tx1"/>
                          </a:solidFill>
                          <a:effectLst/>
                        </a:rPr>
                        <a:t>"</a:t>
                      </a:r>
                      <a:r>
                        <a:rPr lang="ko-KR" altLang="en-US" sz="1100" b="0" kern="100">
                          <a:solidFill>
                            <a:schemeClr val="tx1"/>
                          </a:solidFill>
                          <a:effectLst/>
                        </a:rPr>
                        <a:t>기입하지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않은 정보가 존재합니다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(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이름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날짜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시간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)”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라는 메시지를 화면상에 출력한다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 Basic Flow 2.3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이 실행 중이었다면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Basic Flow 2.2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로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Basic Flow 3.3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이 실행 중이었다면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Basic Flow 3.2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로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돌아간다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4572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AF4. 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일정 삭제 취소</a:t>
                      </a:r>
                      <a:endParaRPr lang="en-US" altLang="ko-KR" sz="1100" b="0" kern="100" baseline="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4572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분기점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: Basic Flow 5.3</a:t>
                      </a:r>
                    </a:p>
                    <a:p>
                      <a:pPr marL="4572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사용자가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‘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삭제 취소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‘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버튼을 클릭한 경우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시스템은 선택된 일정 정보를 그대로 두고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Basic Flow 5.3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으로 돌아간다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00" baseline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1092" marR="5109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714624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100" dirty="0"/>
              <a:t>Use Case Specification: </a:t>
            </a:r>
            <a:r>
              <a:rPr lang="ko-KR" altLang="en-US" sz="2100" dirty="0"/>
              <a:t>개인일정관리 </a:t>
            </a:r>
            <a:r>
              <a:rPr lang="en-US" altLang="ko-KR" sz="2100" dirty="0"/>
              <a:t>– </a:t>
            </a:r>
            <a:r>
              <a:rPr lang="ko-KR" altLang="en-US" sz="2100" dirty="0"/>
              <a:t>첫 화면</a:t>
            </a:r>
            <a:endParaRPr lang="ko-KR" altLang="en-US" sz="1800" dirty="0"/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6995278" y="6422338"/>
            <a:ext cx="2057400" cy="5400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1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557213" indent="-214313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857250" indent="-17145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200150" indent="-171450" latinLnBrk="1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1543050" indent="-171450" latinLnBrk="1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90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7</a:t>
            </a:fld>
            <a:endParaRPr lang="ko-KR" altLang="en-US" sz="9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pic>
        <p:nvPicPr>
          <p:cNvPr id="52" name="그래픽 51" descr="줄 화살표: 일자형">
            <a:extLst>
              <a:ext uri="{FF2B5EF4-FFF2-40B4-BE49-F238E27FC236}">
                <a16:creationId xmlns:a16="http://schemas.microsoft.com/office/drawing/2014/main" id="{719C0779-7E40-4185-A753-C0E5DD1ADD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437747" y="929324"/>
            <a:ext cx="739074" cy="78076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C28A1CB-C288-4C1B-9EBA-A6B0E3FDF6A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821" y="965529"/>
            <a:ext cx="3037500" cy="5400000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E3F97B91-A784-4C14-9D60-2D56568359E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6478" y="983284"/>
            <a:ext cx="3037500" cy="5400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9F85EF3-0AD1-4CA3-9A4F-5FA945F4300A}"/>
              </a:ext>
            </a:extLst>
          </p:cNvPr>
          <p:cNvSpPr txBox="1"/>
          <p:nvPr/>
        </p:nvSpPr>
        <p:spPr>
          <a:xfrm>
            <a:off x="1500113" y="6351319"/>
            <a:ext cx="31784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+mn-ea"/>
              </a:rPr>
              <a:t>개인일정만 있는 날짜</a:t>
            </a:r>
            <a:r>
              <a:rPr lang="en-US" altLang="ko-KR" sz="1400" dirty="0">
                <a:latin typeface="+mn-ea"/>
              </a:rPr>
              <a:t>: </a:t>
            </a:r>
            <a:r>
              <a:rPr lang="ko-KR" altLang="en-US" sz="1400" dirty="0">
                <a:latin typeface="+mn-ea"/>
              </a:rPr>
              <a:t>하늘색</a:t>
            </a:r>
            <a:endParaRPr lang="en-US" altLang="ko-KR" sz="1400" dirty="0">
              <a:latin typeface="+mn-ea"/>
            </a:endParaRPr>
          </a:p>
          <a:p>
            <a:r>
              <a:rPr lang="ko-KR" altLang="en-US" sz="1400" dirty="0">
                <a:latin typeface="+mn-ea"/>
              </a:rPr>
              <a:t>그룹일정이 포함된 날짜</a:t>
            </a:r>
            <a:r>
              <a:rPr lang="en-US" altLang="ko-KR" sz="1400" dirty="0">
                <a:latin typeface="+mn-ea"/>
              </a:rPr>
              <a:t>: </a:t>
            </a:r>
            <a:r>
              <a:rPr lang="ko-KR" altLang="en-US" sz="1400" dirty="0">
                <a:latin typeface="+mn-ea"/>
              </a:rPr>
              <a:t>빨간색</a:t>
            </a:r>
          </a:p>
        </p:txBody>
      </p:sp>
    </p:spTree>
    <p:extLst>
      <p:ext uri="{BB962C8B-B14F-4D97-AF65-F5344CB8AC3E}">
        <p14:creationId xmlns:p14="http://schemas.microsoft.com/office/powerpoint/2010/main" val="15116709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100" dirty="0"/>
              <a:t>Use Case Specification: </a:t>
            </a:r>
            <a:r>
              <a:rPr lang="ko-KR" altLang="en-US" sz="2100" dirty="0"/>
              <a:t>개인일정관리 </a:t>
            </a:r>
            <a:r>
              <a:rPr lang="en-US" altLang="ko-KR" sz="2100" dirty="0"/>
              <a:t>– </a:t>
            </a:r>
            <a:r>
              <a:rPr lang="ko-KR" altLang="en-US" sz="2100" dirty="0"/>
              <a:t>외부 일정 연동</a:t>
            </a:r>
            <a:endParaRPr lang="ko-KR" altLang="en-US" sz="1800" dirty="0"/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1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557213" indent="-214313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857250" indent="-17145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200150" indent="-171450" latinLnBrk="1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1543050" indent="-171450" latinLnBrk="1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90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8</a:t>
            </a:fld>
            <a:endParaRPr lang="ko-KR" altLang="en-US" sz="9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pic>
        <p:nvPicPr>
          <p:cNvPr id="28" name="그래픽 27" descr="줄 화살표: 일자형">
            <a:extLst>
              <a:ext uri="{FF2B5EF4-FFF2-40B4-BE49-F238E27FC236}">
                <a16:creationId xmlns:a16="http://schemas.microsoft.com/office/drawing/2014/main" id="{C7B5C8FE-EDC0-47DD-B423-69BFF8CF1F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32133" y="1067050"/>
            <a:ext cx="786981" cy="77382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1350D3A-5824-48EE-8766-47ED421EC3C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072" y="1022339"/>
            <a:ext cx="3037500" cy="5400000"/>
          </a:xfrm>
          <a:prstGeom prst="rect">
            <a:avLst/>
          </a:prstGeom>
        </p:spPr>
      </p:pic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AFAB6A2E-C869-4FA3-82D8-7633735FE5C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0320" y="1022339"/>
            <a:ext cx="30375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106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100" dirty="0"/>
              <a:t>Use Case Specification: </a:t>
            </a:r>
            <a:r>
              <a:rPr lang="ko-KR" altLang="en-US" sz="2100" dirty="0"/>
              <a:t>개인일정관리 </a:t>
            </a:r>
            <a:r>
              <a:rPr lang="en-US" altLang="ko-KR" sz="2100" dirty="0"/>
              <a:t>– </a:t>
            </a:r>
            <a:r>
              <a:rPr lang="ko-KR" altLang="en-US" sz="2100" dirty="0"/>
              <a:t>외부 일정 연동 </a:t>
            </a:r>
            <a:endParaRPr lang="ko-KR" altLang="en-US" sz="1800" dirty="0"/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8353886" y="6422339"/>
            <a:ext cx="698791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1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557213" indent="-214313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857250" indent="-17145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200150" indent="-171450" latinLnBrk="1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1543050" indent="-171450" latinLnBrk="1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90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9</a:t>
            </a:fld>
            <a:endParaRPr lang="ko-KR" altLang="en-US" sz="9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1F5F6F32-A831-4A1A-A024-A16211CFEE4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7148" y="1001188"/>
            <a:ext cx="3037500" cy="5400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9605376-34A5-4C6F-A791-FCDA1B8B4C6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9497" y="1001188"/>
            <a:ext cx="30375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9166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9240</TotalTime>
  <Words>5217</Words>
  <Application>Microsoft Office PowerPoint</Application>
  <PresentationFormat>화면 슬라이드 쇼(4:3)</PresentationFormat>
  <Paragraphs>546</Paragraphs>
  <Slides>56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56</vt:i4>
      </vt:variant>
    </vt:vector>
  </HeadingPairs>
  <TitlesOfParts>
    <vt:vector size="63" baseType="lpstr">
      <vt:lpstr>맑은 고딕</vt:lpstr>
      <vt:lpstr>맑은 고딕 (본문)</vt:lpstr>
      <vt:lpstr>Arial</vt:lpstr>
      <vt:lpstr>Calibri</vt:lpstr>
      <vt:lpstr>Calibri Light</vt:lpstr>
      <vt:lpstr>Wingdings</vt:lpstr>
      <vt:lpstr>Office Theme</vt:lpstr>
      <vt:lpstr>Filling Good : Use Case Diagram</vt:lpstr>
      <vt:lpstr>Use Case Specification: 개인일정관리</vt:lpstr>
      <vt:lpstr>Use Case Specification: 개인일정관리</vt:lpstr>
      <vt:lpstr>Use Case Specification: 개인일정관리</vt:lpstr>
      <vt:lpstr>PowerPoint 프레젠테이션</vt:lpstr>
      <vt:lpstr>Use Case Specification: 개인일정관리</vt:lpstr>
      <vt:lpstr>Use Case Specification: 개인일정관리 – 첫 화면</vt:lpstr>
      <vt:lpstr>Use Case Specification: 개인일정관리 – 외부 일정 연동</vt:lpstr>
      <vt:lpstr>Use Case Specification: 개인일정관리 – 외부 일정 연동 </vt:lpstr>
      <vt:lpstr>Use Case Specification: 개인일정관리 – 개인 일정 추가</vt:lpstr>
      <vt:lpstr>Use Case Specification: 개인일정관리 – 개인 일정 추가</vt:lpstr>
      <vt:lpstr>Use Case Specification: 개인일정관리 – 개인 일정 추가</vt:lpstr>
      <vt:lpstr>Use Case Specification: 개인일정관리 – 개인 일정 수정</vt:lpstr>
      <vt:lpstr>Use Case Specification: 개인일정관리 – 개인 일정 수정</vt:lpstr>
      <vt:lpstr>Use Case Specification: 개인일정관리 – 개인 일정 삭제</vt:lpstr>
      <vt:lpstr>Use Case Specification: 개인일정관리 – 개인 일정 삭제</vt:lpstr>
      <vt:lpstr>Use Case Specification: 개인일정관리 – 조정가능정도 자동 판별 결과 확인</vt:lpstr>
      <vt:lpstr>Use Case Specification: 개인일정관리 – 조정가능정도 자동 판별 결과 확인</vt:lpstr>
      <vt:lpstr>Use Case Specification : 모임그룹관리</vt:lpstr>
      <vt:lpstr>Use Case Specification : 모임그룹관리</vt:lpstr>
      <vt:lpstr>Use Case Specification : 모임그룹관리</vt:lpstr>
      <vt:lpstr>Use Case Specification : 모임그룹관리</vt:lpstr>
      <vt:lpstr>Use Case Specification : 모임그룹관리 – 첫 화면 </vt:lpstr>
      <vt:lpstr>Use Case Specification : 모임그룹관리 – 모임 등록</vt:lpstr>
      <vt:lpstr>Use Case Specification : 모임그룹관리 – 모임 등록</vt:lpstr>
      <vt:lpstr>Use Case Specification : 모임그룹관리 – 모임 수정</vt:lpstr>
      <vt:lpstr>Use Case Specification : 모임그룹관리 – 모임 수정</vt:lpstr>
      <vt:lpstr>Use Case Specification : 모임그룹관리 – 모임 삭제</vt:lpstr>
      <vt:lpstr>Use Case Specification : 모임그룹관리 – 모임 삭제</vt:lpstr>
      <vt:lpstr>Use Case Specification: 모임 장소 및 시간 추천</vt:lpstr>
      <vt:lpstr>Use Case Specification: 모임 장소 및 시간 추천</vt:lpstr>
      <vt:lpstr>Use Case Specification: 모임 장소 및 시간 추천</vt:lpstr>
      <vt:lpstr>Use Case Specification : 모임 장소 및 시간 추천</vt:lpstr>
      <vt:lpstr>Use Case Specification : 모임 장소 및 시간 추천</vt:lpstr>
      <vt:lpstr>Use Case Specification : 모임 장소 및 시간 추천</vt:lpstr>
      <vt:lpstr>Use Case Specification : 모임 장소 및 시간 추천 – 일정 생성</vt:lpstr>
      <vt:lpstr>Use Case Specification : 모임 장소 및 시간 추천 – 일정 생성</vt:lpstr>
      <vt:lpstr>Use Case Specification : 모임 장소 및 시간 추천 – 일정 생성</vt:lpstr>
      <vt:lpstr>Use Case Specification : 모임 장소 및 시간 추천 – 추천 투표(모임원)</vt:lpstr>
      <vt:lpstr>Use Case Specification : 모임 장소 및 시간 추천 – 추천 투표(모임원)</vt:lpstr>
      <vt:lpstr>Use Case Specification : 모임 장소 및 시간 추천 – 추천 생성 및 확정(모임장)</vt:lpstr>
      <vt:lpstr>Use Case Specification : 모임 장소 및 시간 추천 – 추천 생성 및 확정(모임장)</vt:lpstr>
      <vt:lpstr>Use Case Specification : 모임 장소 및 시간 추천 – 추천 생성 및 확정(모임장)</vt:lpstr>
      <vt:lpstr>Use Case Specification : 모임 장소 및 시간 추천 – 추천 생성 및 확정(모임장)</vt:lpstr>
      <vt:lpstr>Use Case Specification : 추천 모임일정에 대한 피드백</vt:lpstr>
      <vt:lpstr>Use Case Specification : 추천 모임일정에 대한 피드백</vt:lpstr>
      <vt:lpstr>Use Case Specification : 추천 모임일정에 대한 피드백</vt:lpstr>
      <vt:lpstr>Use Case Specification : 추천 모임일정에 대한 피드백</vt:lpstr>
      <vt:lpstr>Use Case Specification : 추천 모임일정에 대한 피드백 – 모임 내역 보기</vt:lpstr>
      <vt:lpstr>Use Case Specification : 추천 모임일정에 대한 피드백 – 피드백 등록</vt:lpstr>
      <vt:lpstr>Use Case Specification : 추천 모임일정에 대한 피드백 – 피드백 등록</vt:lpstr>
      <vt:lpstr>Use Case Specification : 추천 모임일정에 대한 피드백 – 피드백 수정 및 삭제</vt:lpstr>
      <vt:lpstr>Use Case Specification : 추천 모임일정에 대한 피드백 – 피드백 수정 및 삭제</vt:lpstr>
      <vt:lpstr>Use Case Specification : 추천 모임일정에 대한 피드백 – 피드백 수정 및 삭제</vt:lpstr>
      <vt:lpstr>Use Case Specification : 추천 모임일정에 대한 피드백 – 다가오지 않은 일정</vt:lpstr>
      <vt:lpstr>Filling Good : Initial Data Set Link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soojin</dc:creator>
  <cp:lastModifiedBy>김 지현</cp:lastModifiedBy>
  <cp:revision>637</cp:revision>
  <cp:lastPrinted>2018-09-26T15:36:53Z</cp:lastPrinted>
  <dcterms:created xsi:type="dcterms:W3CDTF">2016-03-06T05:48:58Z</dcterms:created>
  <dcterms:modified xsi:type="dcterms:W3CDTF">2019-12-09T18:03:49Z</dcterms:modified>
</cp:coreProperties>
</file>